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6" r:id="rId3"/>
    <p:sldId id="271" r:id="rId4"/>
    <p:sldId id="272" r:id="rId5"/>
    <p:sldId id="276" r:id="rId6"/>
    <p:sldId id="312" r:id="rId7"/>
    <p:sldId id="277" r:id="rId8"/>
    <p:sldId id="268" r:id="rId9"/>
    <p:sldId id="317" r:id="rId10"/>
    <p:sldId id="314" r:id="rId11"/>
    <p:sldId id="313" r:id="rId12"/>
    <p:sldId id="318" r:id="rId13"/>
    <p:sldId id="295" r:id="rId14"/>
    <p:sldId id="269" r:id="rId15"/>
    <p:sldId id="296" r:id="rId16"/>
    <p:sldId id="294" r:id="rId17"/>
    <p:sldId id="283" r:id="rId18"/>
    <p:sldId id="280" r:id="rId19"/>
    <p:sldId id="316" r:id="rId20"/>
    <p:sldId id="282" r:id="rId21"/>
    <p:sldId id="311" r:id="rId22"/>
    <p:sldId id="264" r:id="rId23"/>
    <p:sldId id="259" r:id="rId24"/>
  </p:sldIdLst>
  <p:sldSz cx="9144000" cy="5143500" type="screen16x9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9C9E9F"/>
    <a:srgbClr val="2B9E81"/>
    <a:srgbClr val="332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9" autoAdjust="0"/>
    <p:restoredTop sz="69666" autoAdjust="0"/>
  </p:normalViewPr>
  <p:slideViewPr>
    <p:cSldViewPr>
      <p:cViewPr>
        <p:scale>
          <a:sx n="75" d="100"/>
          <a:sy n="75" d="100"/>
        </p:scale>
        <p:origin x="-2664" y="-6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81269-419A-4C0A-953E-3688A0B45EF1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1E7C2-7385-48AE-8CDB-A46FDC226C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6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PRESENTACION. Gracias a la </a:t>
            </a:r>
            <a:r>
              <a:rPr lang="en-US" dirty="0" err="1" smtClean="0"/>
              <a:t>Bolsa</a:t>
            </a:r>
            <a:r>
              <a:rPr lang="en-US" dirty="0" smtClean="0"/>
              <a:t> de </a:t>
            </a:r>
            <a:r>
              <a:rPr lang="en-US" dirty="0" err="1" smtClean="0"/>
              <a:t>Cerales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invitarme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evento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También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agradecerles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personalmente</a:t>
            </a:r>
            <a:r>
              <a:rPr lang="en-US" baseline="0" dirty="0" smtClean="0"/>
              <a:t> a Esteban </a:t>
            </a:r>
            <a:r>
              <a:rPr lang="en-US" baseline="0" dirty="0" err="1" smtClean="0"/>
              <a:t>Copati</a:t>
            </a:r>
            <a:r>
              <a:rPr lang="en-US" baseline="0" dirty="0" smtClean="0"/>
              <a:t>, Gonzalo </a:t>
            </a:r>
            <a:r>
              <a:rPr lang="en-US" baseline="0" dirty="0" err="1" smtClean="0"/>
              <a:t>Hermida</a:t>
            </a:r>
            <a:r>
              <a:rPr lang="en-US" baseline="0" dirty="0" smtClean="0"/>
              <a:t> y Martin Lopez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atención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hospitalidad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conmigo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Estoy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esto</a:t>
            </a:r>
            <a:r>
              <a:rPr lang="en-US" baseline="0" dirty="0" smtClean="0"/>
              <a:t> se lo </a:t>
            </a:r>
            <a:r>
              <a:rPr lang="en-US" baseline="0" dirty="0" err="1" smtClean="0"/>
              <a:t>digo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totalmente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serio</a:t>
            </a:r>
            <a:r>
              <a:rPr lang="en-US" baseline="0" dirty="0" smtClean="0"/>
              <a:t> a un solo </a:t>
            </a:r>
            <a:r>
              <a:rPr lang="en-US" baseline="0" dirty="0" err="1" smtClean="0"/>
              <a:t>asado</a:t>
            </a:r>
            <a:r>
              <a:rPr lang="en-US" baseline="0" dirty="0" smtClean="0"/>
              <a:t> de no </a:t>
            </a:r>
            <a:r>
              <a:rPr lang="en-US" baseline="0" dirty="0" err="1" smtClean="0"/>
              <a:t>volver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Estados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Unidos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quedarme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Buenos Aires.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Bueno, no se </a:t>
            </a:r>
            <a:r>
              <a:rPr lang="en-US" baseline="0" dirty="0" err="1" smtClean="0"/>
              <a:t>preocupen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acabo</a:t>
            </a:r>
            <a:r>
              <a:rPr lang="en-US" baseline="0" dirty="0" smtClean="0"/>
              <a:t> pronto y </a:t>
            </a:r>
            <a:r>
              <a:rPr lang="en-US" baseline="0" dirty="0" err="1" smtClean="0"/>
              <a:t>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descansar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aprender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nombre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Antonio Sanchez y soy </a:t>
            </a:r>
            <a:r>
              <a:rPr lang="en-US" baseline="0" dirty="0" err="1" smtClean="0"/>
              <a:t>desarrollador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aplicaciones</a:t>
            </a:r>
            <a:r>
              <a:rPr lang="en-US" baseline="0" dirty="0" smtClean="0"/>
              <a:t> geo </a:t>
            </a:r>
            <a:r>
              <a:rPr lang="en-US" baseline="0" dirty="0" err="1" smtClean="0"/>
              <a:t>espaciales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la Universidad de Maryland. </a:t>
            </a:r>
            <a:r>
              <a:rPr lang="en-US" baseline="0" dirty="0" err="1" smtClean="0"/>
              <a:t>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trabajo</a:t>
            </a:r>
            <a:r>
              <a:rPr lang="en-US" baseline="0" dirty="0" smtClean="0"/>
              <a:t> se ha </a:t>
            </a:r>
            <a:r>
              <a:rPr lang="en-US" baseline="0" dirty="0" err="1" smtClean="0"/>
              <a:t>concentrado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últimos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años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desarrollo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implementación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diferentes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sistemas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monitoro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cultivos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vinculados</a:t>
            </a:r>
            <a:r>
              <a:rPr lang="en-US" baseline="0" dirty="0" smtClean="0"/>
              <a:t> a la </a:t>
            </a:r>
            <a:r>
              <a:rPr lang="en-US" baseline="0" dirty="0" err="1" smtClean="0"/>
              <a:t>iniciativa</a:t>
            </a:r>
            <a:r>
              <a:rPr lang="en-US" baseline="0" dirty="0" smtClean="0"/>
              <a:t> GEOGLAM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conseguido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crear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contexto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especialistas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ofrecen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expert </a:t>
            </a:r>
            <a:r>
              <a:rPr lang="en-US" baseline="0" dirty="0" err="1" smtClean="0"/>
              <a:t>análisis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acerca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condición</a:t>
            </a:r>
            <a:r>
              <a:rPr lang="en-US" baseline="0" dirty="0" smtClean="0"/>
              <a:t> de un </a:t>
            </a:r>
            <a:r>
              <a:rPr lang="en-US" baseline="0" dirty="0" err="1" smtClean="0"/>
              <a:t>cultivo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además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podemos</a:t>
            </a:r>
            <a:r>
              <a:rPr lang="en-US" baseline="0" dirty="0" smtClean="0"/>
              <a:t> triangular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información</a:t>
            </a:r>
            <a:r>
              <a:rPr lang="en-US" baseline="0" dirty="0" smtClean="0"/>
              <a:t> con un </a:t>
            </a:r>
            <a:r>
              <a:rPr lang="en-US" baseline="0" dirty="0" err="1" smtClean="0"/>
              <a:t>amplio</a:t>
            </a:r>
            <a:r>
              <a:rPr lang="en-US" baseline="0" dirty="0" smtClean="0"/>
              <a:t> set de </a:t>
            </a:r>
            <a:r>
              <a:rPr lang="en-US" baseline="0" dirty="0" err="1" smtClean="0"/>
              <a:t>productos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satelitales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observación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tierra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6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baseline="0" dirty="0" err="1" smtClean="0"/>
              <a:t>puesta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órbita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nuevos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satélites</a:t>
            </a:r>
            <a:r>
              <a:rPr lang="en-US" baseline="0" dirty="0" smtClean="0"/>
              <a:t> ha </a:t>
            </a:r>
            <a:r>
              <a:rPr lang="en-US" baseline="0" dirty="0" err="1" smtClean="0"/>
              <a:t>permitido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desarrollo</a:t>
            </a:r>
            <a:r>
              <a:rPr lang="en-US" baseline="0" dirty="0" smtClean="0"/>
              <a:t> el mas y </a:t>
            </a:r>
            <a:r>
              <a:rPr lang="en-US" baseline="0" dirty="0" err="1" smtClean="0"/>
              <a:t>mejores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productos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pueden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aportar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campo de la </a:t>
            </a:r>
            <a:r>
              <a:rPr lang="en-US" baseline="0" dirty="0" err="1" smtClean="0"/>
              <a:t>agricultura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caso</a:t>
            </a:r>
            <a:r>
              <a:rPr lang="en-US" baseline="0" dirty="0" smtClean="0"/>
              <a:t> de los </a:t>
            </a:r>
            <a:r>
              <a:rPr lang="en-US" baseline="0" dirty="0" err="1" smtClean="0"/>
              <a:t>huracanes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parecen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repetirse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ahora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Caribe, la </a:t>
            </a:r>
            <a:r>
              <a:rPr lang="en-US" baseline="0" dirty="0" err="1" smtClean="0"/>
              <a:t>observación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tierra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sumado</a:t>
            </a:r>
            <a:r>
              <a:rPr lang="en-US" baseline="0" dirty="0" smtClean="0"/>
              <a:t> a los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meteorolígos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permitido</a:t>
            </a:r>
            <a:r>
              <a:rPr lang="en-US" baseline="0" dirty="0" smtClean="0"/>
              <a:t> saber con </a:t>
            </a:r>
            <a:r>
              <a:rPr lang="en-US" baseline="0" dirty="0" err="1" smtClean="0"/>
              <a:t>mucha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antelación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tomaría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huracáin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8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pc="-30" dirty="0" err="1" smtClean="0">
                <a:cs typeface="Calibri"/>
              </a:rPr>
              <a:t>Rápida</a:t>
            </a:r>
            <a:r>
              <a:rPr lang="en-US" sz="2000" spc="-30" dirty="0" smtClean="0">
                <a:cs typeface="Calibri"/>
              </a:rPr>
              <a:t> </a:t>
            </a:r>
            <a:r>
              <a:rPr lang="en-US" sz="2000" spc="-30" dirty="0" err="1" smtClean="0">
                <a:cs typeface="Calibri"/>
              </a:rPr>
              <a:t>detección</a:t>
            </a:r>
            <a:r>
              <a:rPr lang="en-US" sz="2000" spc="-30" dirty="0" smtClean="0">
                <a:cs typeface="Calibri"/>
              </a:rPr>
              <a:t> de </a:t>
            </a:r>
            <a:r>
              <a:rPr lang="en-US" sz="2000" spc="-30" dirty="0" err="1" smtClean="0">
                <a:cs typeface="Calibri"/>
              </a:rPr>
              <a:t>problemas</a:t>
            </a:r>
            <a:r>
              <a:rPr lang="en-US" sz="2000" spc="-30" dirty="0" smtClean="0">
                <a:cs typeface="Calibri"/>
              </a:rPr>
              <a:t> </a:t>
            </a:r>
            <a:r>
              <a:rPr lang="en-US" sz="2000" spc="-30" dirty="0" err="1" smtClean="0">
                <a:cs typeface="Calibri"/>
              </a:rPr>
              <a:t>en</a:t>
            </a:r>
            <a:r>
              <a:rPr lang="en-US" sz="2000" spc="-30" dirty="0" smtClean="0">
                <a:cs typeface="Calibri"/>
              </a:rPr>
              <a:t> la </a:t>
            </a:r>
            <a:r>
              <a:rPr lang="en-US" sz="2000" spc="-30" dirty="0" err="1" smtClean="0">
                <a:cs typeface="Calibri"/>
              </a:rPr>
              <a:t>producción</a:t>
            </a:r>
            <a:r>
              <a:rPr lang="en-US" sz="2000" spc="-30" dirty="0" smtClean="0">
                <a:cs typeface="Calibri"/>
              </a:rPr>
              <a:t>.</a:t>
            </a:r>
          </a:p>
          <a:p>
            <a:endParaRPr lang="en-US" sz="2000" spc="-30" dirty="0" smtClean="0">
              <a:cs typeface="Calibri"/>
            </a:endParaRPr>
          </a:p>
          <a:p>
            <a:r>
              <a:rPr lang="es-ES" sz="2000" dirty="0" smtClean="0"/>
              <a:t>Alta disponibilidad: Los datos puedes ser obtenidos </a:t>
            </a:r>
            <a:r>
              <a:rPr lang="es-ES" sz="2000" dirty="0" err="1" smtClean="0"/>
              <a:t>practicamente</a:t>
            </a:r>
            <a:r>
              <a:rPr lang="es-ES" sz="2000" dirty="0" smtClean="0"/>
              <a:t> a diario. Pueden detectar cambios en tiempo real.</a:t>
            </a:r>
          </a:p>
          <a:p>
            <a:endParaRPr lang="es-ES" sz="2000" dirty="0" smtClean="0"/>
          </a:p>
          <a:p>
            <a:r>
              <a:rPr lang="es-ES" sz="2000" dirty="0" smtClean="0"/>
              <a:t>Ofrecen una gran solución en zonas de difícil acceso o con baja cobertura.</a:t>
            </a:r>
          </a:p>
          <a:p>
            <a:endParaRPr lang="es-ES" sz="2000" dirty="0" smtClean="0"/>
          </a:p>
          <a:p>
            <a:r>
              <a:rPr lang="es-ES" sz="2000" dirty="0" smtClean="0"/>
              <a:t>Las soluciones basadas en EO Data resultan mas económicas que aquellas basadas en muestreo tradicional.</a:t>
            </a:r>
          </a:p>
          <a:p>
            <a:endParaRPr lang="es-ES" sz="2000" dirty="0" smtClean="0"/>
          </a:p>
          <a:p>
            <a:r>
              <a:rPr lang="es-ES" sz="2000" dirty="0" smtClean="0"/>
              <a:t>Amplio archivo. En el caso de </a:t>
            </a:r>
            <a:r>
              <a:rPr lang="es-ES" sz="2000" dirty="0" err="1" smtClean="0"/>
              <a:t>Landsat</a:t>
            </a:r>
            <a:r>
              <a:rPr lang="es-ES" sz="2000" dirty="0" smtClean="0"/>
              <a:t> podemos acceder a imágenes desde 1972.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Timely: </a:t>
            </a:r>
            <a:r>
              <a:rPr lang="en-US" sz="2000" b="0" dirty="0" smtClean="0"/>
              <a:t>data can be collected and made available daily, in near-real-time</a:t>
            </a:r>
          </a:p>
          <a:p>
            <a:pPr lvl="1"/>
            <a:r>
              <a:rPr lang="en-US" sz="1800" b="0" dirty="0" smtClean="0"/>
              <a:t>Can detect rapid changes in crop conditions – provide early warning</a:t>
            </a:r>
          </a:p>
          <a:p>
            <a:endParaRPr lang="en-US" sz="2000" dirty="0" smtClean="0"/>
          </a:p>
          <a:p>
            <a:r>
              <a:rPr lang="en-US" sz="2000" dirty="0" smtClean="0"/>
              <a:t>Synoptic</a:t>
            </a:r>
            <a:r>
              <a:rPr lang="en-US" sz="2000" b="0" dirty="0" smtClean="0"/>
              <a:t>: global coverage… complements ground data where you have it, and provides a good replacement where you don’t (remote areas)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Objective &amp; repeatable: </a:t>
            </a:r>
            <a:r>
              <a:rPr lang="en-US" sz="2000" b="0" dirty="0" smtClean="0"/>
              <a:t>quantitative estimates can be updated as the season progresses, by multiple actors  </a:t>
            </a:r>
          </a:p>
          <a:p>
            <a:endParaRPr lang="en-US" sz="2000" dirty="0" smtClean="0"/>
          </a:p>
          <a:p>
            <a:r>
              <a:rPr lang="en-US" sz="2000" dirty="0" smtClean="0"/>
              <a:t>Low cost: </a:t>
            </a:r>
            <a:r>
              <a:rPr lang="en-US" sz="2000" b="0" dirty="0" smtClean="0"/>
              <a:t>space-based EO provide great coverage for low cost relative to ground sampling</a:t>
            </a:r>
          </a:p>
          <a:p>
            <a:endParaRPr lang="en-US" sz="2000" dirty="0" smtClean="0"/>
          </a:p>
          <a:p>
            <a:r>
              <a:rPr lang="en-US" sz="2000" dirty="0" smtClean="0"/>
              <a:t>Long, dense temporal record: </a:t>
            </a:r>
            <a:r>
              <a:rPr lang="en-US" sz="2000" b="0" dirty="0" smtClean="0"/>
              <a:t>continuous data coverage since 1972 </a:t>
            </a:r>
            <a:r>
              <a:rPr lang="en-US" sz="1400" b="0" dirty="0" smtClean="0"/>
              <a:t>(Landsat)</a:t>
            </a:r>
            <a:endParaRPr lang="en-US" sz="2000" b="0" dirty="0" smtClean="0"/>
          </a:p>
          <a:p>
            <a:pPr lvl="1"/>
            <a:r>
              <a:rPr lang="en-US" sz="1800" b="0" dirty="0" smtClean="0"/>
              <a:t>Robust method calibration &amp; validation </a:t>
            </a:r>
          </a:p>
          <a:p>
            <a:pPr lvl="1"/>
            <a:r>
              <a:rPr lang="en-US" sz="1800" b="0" dirty="0" smtClean="0"/>
              <a:t>Ability to quickly decipher “usual” vs. “unusual” or “anomalous” crop conditions </a:t>
            </a:r>
          </a:p>
          <a:p>
            <a:pPr lvl="1"/>
            <a:r>
              <a:rPr lang="en-US" sz="1800" b="0" dirty="0" smtClean="0"/>
              <a:t>Can help decision makers with longer term planning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38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 smtClean="0"/>
              <a:t>Bolsa</a:t>
            </a:r>
            <a:r>
              <a:rPr lang="en-US" sz="2000" dirty="0" smtClean="0"/>
              <a:t> de </a:t>
            </a:r>
            <a:r>
              <a:rPr lang="en-US" sz="2000" dirty="0" err="1" smtClean="0"/>
              <a:t>Cereales</a:t>
            </a:r>
            <a:r>
              <a:rPr lang="en-US" sz="2000" dirty="0" smtClean="0"/>
              <a:t> has developed a 2016 winter crop map for the Buenos Aires, Cordoba, and Santa Fe regions based on satellite images (Landsat 8)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Satellite derived crop maps can provide an indication of crop planted area but must be highly accurate in order to give a meaningful result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Bolsa</a:t>
            </a:r>
            <a:r>
              <a:rPr lang="en-US" sz="2000" dirty="0" smtClean="0"/>
              <a:t> de </a:t>
            </a:r>
            <a:r>
              <a:rPr lang="en-US" sz="2000" dirty="0" err="1" smtClean="0"/>
              <a:t>Cereales</a:t>
            </a:r>
            <a:r>
              <a:rPr lang="en-US" sz="2000" dirty="0" smtClean="0"/>
              <a:t> and UMD have collaborated to assess the accuracy of the 2016 winter crop map through photointerpretation of higher resolution satellite image pairs (e.g. Sentinel 2, </a:t>
            </a:r>
            <a:r>
              <a:rPr lang="en-US" sz="2000" dirty="0" err="1" smtClean="0"/>
              <a:t>pansharpened</a:t>
            </a:r>
            <a:r>
              <a:rPr lang="en-US" sz="2000" dirty="0" smtClean="0"/>
              <a:t> Landsat 7/8) as a validation dataset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validation points were generated from a proportionally stratified random sample and labeled based on expert analysis of "before" and "after" scenes to determine if the sample is located at a winter crop</a:t>
            </a:r>
          </a:p>
          <a:p>
            <a:r>
              <a:rPr lang="en-US" sz="2000" dirty="0" smtClean="0"/>
              <a:t>- Looking for transition from "non-crop" before the growing season to "crop" during the growing season</a:t>
            </a:r>
          </a:p>
          <a:p>
            <a:r>
              <a:rPr lang="en-US" sz="2000" dirty="0" smtClean="0"/>
              <a:t>- non-crop to non-crop -&gt; not a winter crop</a:t>
            </a:r>
          </a:p>
          <a:p>
            <a:r>
              <a:rPr lang="en-US" sz="2000" dirty="0" smtClean="0"/>
              <a:t>- crop to crop -&gt; not a winter crop</a:t>
            </a:r>
          </a:p>
          <a:p>
            <a:r>
              <a:rPr lang="en-US" sz="2000" dirty="0" smtClean="0"/>
              <a:t>- crop to non-crop -&gt; not a winter crop</a:t>
            </a:r>
          </a:p>
          <a:p>
            <a:r>
              <a:rPr lang="en-US" sz="2000" dirty="0" smtClean="0"/>
              <a:t>- non-crop to crop -&gt; winter crop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validation points are compared to the map and the results are weighed according to the stratification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[Add some of the stats from the validation in a table here, probably can copy and paste from my old email]</a:t>
            </a:r>
          </a:p>
          <a:p>
            <a:endParaRPr lang="en-US" sz="2000" dirty="0" smtClean="0"/>
          </a:p>
          <a:p>
            <a:r>
              <a:rPr lang="en-US" sz="2000" dirty="0" smtClean="0"/>
              <a:t>Because the sample is random, the results are statistically consistent and reproducible with any random sample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sampling method allows for fast and cost-effective accuracy assessment, compared to field visits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stratified random sample will be adapted to a optimized random sample for field data collection which will drastically cut down on in situ measurement costs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b="0" dirty="0" smtClean="0"/>
              <a:t>Video</a:t>
            </a:r>
            <a:r>
              <a:rPr lang="es-ES" sz="2000" b="0" baseline="0" dirty="0" smtClean="0"/>
              <a:t> of </a:t>
            </a:r>
            <a:r>
              <a:rPr lang="es-ES" sz="2000" b="0" baseline="0" dirty="0" err="1" smtClean="0"/>
              <a:t>the</a:t>
            </a:r>
            <a:r>
              <a:rPr lang="es-ES" sz="2000" b="0" baseline="0" dirty="0" smtClean="0"/>
              <a:t> </a:t>
            </a:r>
            <a:r>
              <a:rPr lang="es-ES" sz="2000" b="0" baseline="0" dirty="0" err="1" smtClean="0"/>
              <a:t>satellite</a:t>
            </a:r>
            <a:r>
              <a:rPr lang="es-ES" sz="2000" b="0" baseline="0" dirty="0" smtClean="0"/>
              <a:t> </a:t>
            </a:r>
            <a:r>
              <a:rPr lang="es-ES" sz="2000" b="0" baseline="0" dirty="0" err="1" smtClean="0"/>
              <a:t>revolving</a:t>
            </a:r>
            <a:r>
              <a:rPr lang="es-ES" sz="2000" b="0" baseline="0" dirty="0" smtClean="0"/>
              <a:t> </a:t>
            </a:r>
            <a:r>
              <a:rPr lang="es-ES" sz="2000" b="0" baseline="0" dirty="0" err="1" smtClean="0"/>
              <a:t>the</a:t>
            </a:r>
            <a:r>
              <a:rPr lang="es-ES" sz="2000" b="0" baseline="0" dirty="0" smtClean="0"/>
              <a:t> </a:t>
            </a:r>
            <a:r>
              <a:rPr lang="es-ES" sz="2000" b="0" baseline="0" dirty="0" err="1" smtClean="0"/>
              <a:t>earth</a:t>
            </a:r>
            <a:r>
              <a:rPr lang="es-ES" sz="2000" b="0" baseline="0" dirty="0" smtClean="0"/>
              <a:t> and </a:t>
            </a:r>
            <a:r>
              <a:rPr lang="es-ES" sz="2000" b="0" baseline="0" dirty="0" err="1" smtClean="0"/>
              <a:t>adding</a:t>
            </a:r>
            <a:r>
              <a:rPr lang="es-ES" sz="2000" b="0" baseline="0" dirty="0" smtClean="0"/>
              <a:t> </a:t>
            </a:r>
            <a:r>
              <a:rPr lang="es-ES" sz="2000" b="0" baseline="0" dirty="0" err="1" smtClean="0"/>
              <a:t>satellites</a:t>
            </a:r>
            <a:r>
              <a:rPr lang="es-ES" sz="2000" b="0" baseline="0" dirty="0" smtClean="0"/>
              <a:t> </a:t>
            </a:r>
            <a:r>
              <a:rPr lang="es-ES" sz="2000" b="0" baseline="0" dirty="0" err="1" smtClean="0"/>
              <a:t>images</a:t>
            </a:r>
            <a:r>
              <a:rPr lang="es-ES" sz="2000" b="0" baseline="0" dirty="0" smtClean="0"/>
              <a:t> to </a:t>
            </a:r>
            <a:r>
              <a:rPr lang="es-ES" sz="2000" b="0" baseline="0" dirty="0" err="1" smtClean="0"/>
              <a:t>the</a:t>
            </a:r>
            <a:r>
              <a:rPr lang="es-ES" sz="2000" b="0" baseline="0" dirty="0" smtClean="0"/>
              <a:t> </a:t>
            </a:r>
            <a:r>
              <a:rPr lang="es-ES" sz="2000" b="0" baseline="0" dirty="0" err="1" smtClean="0"/>
              <a:t>ground</a:t>
            </a:r>
            <a:r>
              <a:rPr lang="es-ES" sz="2000" b="0" baseline="0" dirty="0" smtClean="0"/>
              <a:t>.</a:t>
            </a:r>
            <a:endParaRPr lang="en-US" sz="18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60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spc="-30" dirty="0" smtClean="0">
                <a:cs typeface="Calibri"/>
              </a:rPr>
              <a:t>Trabajo basado en </a:t>
            </a:r>
            <a:r>
              <a:rPr lang="es-ES" sz="2000" spc="-30" dirty="0" err="1" smtClean="0">
                <a:cs typeface="Calibri"/>
              </a:rPr>
              <a:t>Landsat</a:t>
            </a:r>
            <a:r>
              <a:rPr lang="es-ES" sz="2000" spc="-30" dirty="0" smtClean="0">
                <a:cs typeface="Calibri"/>
              </a:rPr>
              <a:t> 8.</a:t>
            </a:r>
          </a:p>
          <a:p>
            <a:r>
              <a:rPr lang="es-ES" sz="2000" spc="-30" dirty="0" smtClean="0">
                <a:cs typeface="Calibri"/>
              </a:rPr>
              <a:t>La Universidad de Maryland  ha colaborado con la Bolsa de Cereales evaluando la precisión de la máscara de cultivo a través de fotointerpretación de imágenes satelitales de alta resolución. (</a:t>
            </a:r>
            <a:r>
              <a:rPr lang="es-ES" sz="2000" spc="-30" dirty="0" err="1" smtClean="0">
                <a:cs typeface="Calibri"/>
              </a:rPr>
              <a:t>Sentinel</a:t>
            </a:r>
            <a:r>
              <a:rPr lang="es-ES" sz="2000" spc="-30" dirty="0" smtClean="0">
                <a:cs typeface="Calibri"/>
              </a:rPr>
              <a:t> 2, </a:t>
            </a:r>
            <a:r>
              <a:rPr lang="es-ES" sz="2000" spc="-30" dirty="0" err="1" smtClean="0">
                <a:cs typeface="Calibri"/>
              </a:rPr>
              <a:t>Landsat</a:t>
            </a:r>
            <a:r>
              <a:rPr lang="es-ES" sz="2000" spc="-30" dirty="0" smtClean="0">
                <a:cs typeface="Calibri"/>
              </a:rPr>
              <a:t> 7/8)</a:t>
            </a:r>
          </a:p>
          <a:p>
            <a:r>
              <a:rPr lang="es-ES" sz="2000" spc="-30" dirty="0" smtClean="0">
                <a:cs typeface="Calibri"/>
              </a:rPr>
              <a:t>La validación mediante fotointerpretación es más rápida y efectiva en comparación con la validación in-situ.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55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600" dirty="0" smtClean="0"/>
              <a:t>Los puntos de validación se han generado mediante muestreo aleatorio estratificado.</a:t>
            </a:r>
          </a:p>
          <a:p>
            <a:r>
              <a:rPr lang="es-ES" sz="1600" dirty="0" smtClean="0"/>
              <a:t>Mediante análisis de imágenes se establecieron los escenarios  “antes” y “después” para determinar  si las muestras están localizadas en zonas de cultivo.</a:t>
            </a:r>
          </a:p>
          <a:p>
            <a:r>
              <a:rPr lang="es-ES" sz="1600" dirty="0" smtClean="0"/>
              <a:t>Observación de transiciones de área no cultivada a área cultivada.</a:t>
            </a:r>
            <a:endParaRPr lang="en-US" sz="1600" dirty="0" smtClean="0"/>
          </a:p>
          <a:p>
            <a:pPr lvl="1"/>
            <a:r>
              <a:rPr lang="en-US" sz="1200" dirty="0" smtClean="0"/>
              <a:t>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a 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 -&gt; no </a:t>
            </a:r>
            <a:r>
              <a:rPr lang="en-US" sz="1200" dirty="0" err="1" smtClean="0"/>
              <a:t>es</a:t>
            </a:r>
            <a:r>
              <a:rPr lang="en-US" sz="1200" dirty="0" smtClean="0"/>
              <a:t>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de </a:t>
            </a:r>
            <a:r>
              <a:rPr lang="en-US" sz="1200" dirty="0" err="1" smtClean="0"/>
              <a:t>invierno</a:t>
            </a:r>
            <a:endParaRPr lang="en-US" sz="1200" dirty="0" smtClean="0"/>
          </a:p>
          <a:p>
            <a:pPr lvl="1"/>
            <a:r>
              <a:rPr lang="en-US" sz="1200" dirty="0" err="1" smtClean="0"/>
              <a:t>Cultivo</a:t>
            </a:r>
            <a:r>
              <a:rPr lang="en-US" sz="1200" dirty="0" smtClean="0"/>
              <a:t> a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 -&gt; no </a:t>
            </a:r>
            <a:r>
              <a:rPr lang="en-US" sz="1200" dirty="0" err="1" smtClean="0"/>
              <a:t>es</a:t>
            </a:r>
            <a:r>
              <a:rPr lang="en-US" sz="1200" dirty="0" smtClean="0"/>
              <a:t>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de </a:t>
            </a:r>
            <a:r>
              <a:rPr lang="en-US" sz="1200" dirty="0" err="1" smtClean="0"/>
              <a:t>invierno</a:t>
            </a:r>
            <a:endParaRPr lang="en-US" sz="1200" dirty="0" smtClean="0"/>
          </a:p>
          <a:p>
            <a:pPr lvl="1"/>
            <a:r>
              <a:rPr lang="en-US" sz="1200" dirty="0" err="1" smtClean="0"/>
              <a:t>Cultivo</a:t>
            </a:r>
            <a:r>
              <a:rPr lang="en-US" sz="1200" dirty="0" smtClean="0"/>
              <a:t> a 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-&gt; no </a:t>
            </a:r>
            <a:r>
              <a:rPr lang="en-US" sz="1200" dirty="0" err="1" smtClean="0"/>
              <a:t>es</a:t>
            </a:r>
            <a:r>
              <a:rPr lang="en-US" sz="1200" dirty="0" smtClean="0"/>
              <a:t>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de </a:t>
            </a:r>
            <a:r>
              <a:rPr lang="en-US" sz="1200" dirty="0" err="1" smtClean="0"/>
              <a:t>invierno</a:t>
            </a:r>
            <a:endParaRPr lang="en-US" sz="1200" dirty="0" smtClean="0"/>
          </a:p>
          <a:p>
            <a:pPr lvl="1"/>
            <a:r>
              <a:rPr lang="en-US" sz="1200" dirty="0" smtClean="0"/>
              <a:t>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a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-&gt;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de </a:t>
            </a:r>
            <a:r>
              <a:rPr lang="en-US" sz="1200" dirty="0" err="1" smtClean="0"/>
              <a:t>invierno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89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1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 b="1" dirty="0" err="1" smtClean="0"/>
              <a:t>Uso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aplicaciones</a:t>
            </a:r>
            <a:r>
              <a:rPr lang="en-US" sz="2000" b="1" baseline="0" dirty="0" smtClean="0"/>
              <a:t> de </a:t>
            </a:r>
            <a:r>
              <a:rPr lang="en-US" sz="2000" b="1" baseline="0" dirty="0" err="1" smtClean="0"/>
              <a:t>monitoreo</a:t>
            </a:r>
            <a:r>
              <a:rPr lang="en-US" sz="2000" b="1" baseline="0" dirty="0" smtClean="0"/>
              <a:t> a </a:t>
            </a:r>
            <a:r>
              <a:rPr lang="en-US" sz="2000" b="1" baseline="0" dirty="0" err="1" smtClean="0"/>
              <a:t>diferente</a:t>
            </a:r>
            <a:r>
              <a:rPr lang="en-US" sz="2000" b="1" baseline="0" dirty="0" smtClean="0"/>
              <a:t> </a:t>
            </a:r>
            <a:r>
              <a:rPr lang="en-US" sz="2000" b="1" baseline="0" dirty="0" err="1" smtClean="0"/>
              <a:t>escala</a:t>
            </a:r>
            <a:r>
              <a:rPr lang="en-US" sz="2000" b="1" baseline="0" dirty="0" smtClean="0"/>
              <a:t>  </a:t>
            </a:r>
            <a:r>
              <a:rPr lang="en-US" sz="2000" b="1" baseline="0" dirty="0" err="1" smtClean="0"/>
              <a:t>aplicaciones</a:t>
            </a:r>
            <a:r>
              <a:rPr lang="en-US" sz="2000" b="1" baseline="0" dirty="0" smtClean="0"/>
              <a:t> de </a:t>
            </a:r>
            <a:r>
              <a:rPr lang="en-US" sz="2000" b="1" baseline="0" dirty="0" err="1" smtClean="0"/>
              <a:t>georeferenciado</a:t>
            </a:r>
            <a:r>
              <a:rPr lang="en-US" sz="2000" b="1" baseline="0" dirty="0" smtClean="0"/>
              <a:t>.</a:t>
            </a:r>
            <a:endParaRPr lang="en-US" sz="20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8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 b="1" dirty="0" smtClean="0"/>
              <a:t>Crop Monitor for ICPAC started running</a:t>
            </a:r>
            <a:r>
              <a:rPr lang="en-US" sz="2000" b="1" baseline="0" dirty="0" smtClean="0"/>
              <a:t> on August 2017.</a:t>
            </a:r>
            <a:endParaRPr lang="en-US" sz="20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9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n-US" sz="1200" dirty="0" smtClean="0"/>
              <a:t>Acogido por el G-20 en 2011 bajo el plan de acción sobre la volatilidad del precio de los alimentos y la agricultura.</a:t>
            </a:r>
          </a:p>
          <a:p>
            <a:endParaRPr lang="es-ES" dirty="0" smtClean="0"/>
          </a:p>
          <a:p>
            <a:r>
              <a:rPr lang="es-ES" dirty="0" smtClean="0"/>
              <a:t>El G20, lanzo esta iniciativa global, junto con AMIS </a:t>
            </a:r>
            <a:r>
              <a:rPr lang="es-ES" dirty="0" err="1" smtClean="0"/>
              <a:t>Market</a:t>
            </a:r>
            <a:r>
              <a:rPr lang="es-ES" dirty="0" smtClean="0"/>
              <a:t> Monitor. Por</a:t>
            </a:r>
            <a:r>
              <a:rPr lang="es-ES" baseline="0" dirty="0" smtClean="0"/>
              <a:t> un lado, e</a:t>
            </a:r>
            <a:r>
              <a:rPr lang="es-ES" dirty="0" smtClean="0"/>
              <a:t>l rol de AMIS </a:t>
            </a:r>
            <a:r>
              <a:rPr lang="es-ES" dirty="0" err="1" smtClean="0"/>
              <a:t>Market</a:t>
            </a:r>
            <a:r>
              <a:rPr lang="es-ES" baseline="0" dirty="0" smtClean="0"/>
              <a:t> Monitor sería </a:t>
            </a:r>
            <a:r>
              <a:rPr lang="es-ES" dirty="0" smtClean="0"/>
              <a:t>monitorear los precios de los cultivos, mientras</a:t>
            </a:r>
            <a:r>
              <a:rPr lang="es-ES" baseline="0" dirty="0" smtClean="0"/>
              <a:t> que </a:t>
            </a:r>
            <a:r>
              <a:rPr lang="es-ES" dirty="0" smtClean="0"/>
              <a:t>el de GEOGLAM sería monitorear el estado de los propios</a:t>
            </a:r>
            <a:r>
              <a:rPr lang="es-ES" baseline="0" dirty="0" smtClean="0"/>
              <a:t> </a:t>
            </a:r>
            <a:r>
              <a:rPr lang="es-ES" dirty="0" smtClean="0"/>
              <a:t>cultivos.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2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national system. Tanzania.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2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400" u="sng" dirty="0" smtClean="0">
                <a:cs typeface="Calibri"/>
              </a:rPr>
              <a:t>Public good</a:t>
            </a:r>
            <a:r>
              <a:rPr lang="en-US" sz="1400" dirty="0" smtClean="0">
                <a:cs typeface="Calibri"/>
              </a:rPr>
              <a:t>: open, timely, science-driven information on crop conditions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cs typeface="Calibri"/>
              </a:rPr>
              <a:t>Supporting transparency and building trust and confidence amongst partners</a:t>
            </a:r>
          </a:p>
          <a:p>
            <a:pPr>
              <a:spcBef>
                <a:spcPts val="600"/>
              </a:spcBef>
            </a:pPr>
            <a:r>
              <a:rPr lang="en-US" sz="1400" u="sng" dirty="0" smtClean="0"/>
              <a:t>International cooperation </a:t>
            </a:r>
            <a:r>
              <a:rPr lang="en-US" sz="1400" dirty="0" smtClean="0"/>
              <a:t>and information sharing on an in-kind basis is critical 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cs typeface="Calibri"/>
              </a:rPr>
              <a:t>Significant progress in </a:t>
            </a:r>
            <a:r>
              <a:rPr lang="en-US" sz="1400" u="sng" dirty="0" smtClean="0">
                <a:cs typeface="Calibri"/>
              </a:rPr>
              <a:t>bridging the gap </a:t>
            </a:r>
            <a:r>
              <a:rPr lang="en-US" sz="1400" dirty="0" smtClean="0">
                <a:cs typeface="Calibri"/>
              </a:rPr>
              <a:t>between Remote Sensing and Economics communities</a:t>
            </a:r>
            <a:endParaRPr lang="en-US" sz="1400" dirty="0" smtClean="0"/>
          </a:p>
          <a:p>
            <a:pPr>
              <a:spcBef>
                <a:spcPts val="600"/>
              </a:spcBef>
            </a:pPr>
            <a:r>
              <a:rPr lang="en-US" sz="1400" u="sng" dirty="0" smtClean="0">
                <a:cs typeface="Calibri"/>
              </a:rPr>
              <a:t>Increasing communication and knowledge transfer </a:t>
            </a:r>
            <a:r>
              <a:rPr lang="en-US" sz="1400" dirty="0" smtClean="0">
                <a:cs typeface="Calibri"/>
              </a:rPr>
              <a:t>amongst national, regional &amp; int. organizations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cs typeface="Calibri"/>
              </a:rPr>
              <a:t>Thereby strengthening national monitoring systems</a:t>
            </a:r>
          </a:p>
          <a:p>
            <a:pPr>
              <a:spcBef>
                <a:spcPts val="600"/>
              </a:spcBef>
            </a:pPr>
            <a:r>
              <a:rPr lang="en-US" sz="1400" u="sng" dirty="0" smtClean="0"/>
              <a:t>Internationally recognized </a:t>
            </a:r>
            <a:r>
              <a:rPr lang="en-US" sz="1400" dirty="0" smtClean="0"/>
              <a:t>as a highly valuable source of information</a:t>
            </a:r>
          </a:p>
          <a:p>
            <a:pPr>
              <a:spcBef>
                <a:spcPts val="600"/>
              </a:spcBef>
            </a:pPr>
            <a:r>
              <a:rPr lang="en-US" sz="1400" u="sng" dirty="0" smtClean="0"/>
              <a:t>End user driven </a:t>
            </a:r>
            <a:r>
              <a:rPr lang="en-US" sz="1400" dirty="0" smtClean="0"/>
              <a:t>(AMIS) and commitment of GEOGLAM and continuity is critical to success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Significantly strengthened the GEOGLAM initiative GEOGLAM-AMIS partnership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9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7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1400" b="0" i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0" i="1" dirty="0" smtClean="0"/>
              <a:t>Los partners de</a:t>
            </a:r>
            <a:r>
              <a:rPr lang="en-US" altLang="en-US" sz="1400" b="0" i="1" baseline="0" dirty="0" smtClean="0"/>
              <a:t> GEOGLAM </a:t>
            </a:r>
            <a:r>
              <a:rPr lang="en-US" altLang="en-US" sz="1400" b="0" i="1" baseline="0" dirty="0" err="1" smtClean="0"/>
              <a:t>forman</a:t>
            </a:r>
            <a:r>
              <a:rPr lang="en-US" altLang="en-US" sz="1400" b="0" i="1" baseline="0" dirty="0" smtClean="0"/>
              <a:t> </a:t>
            </a:r>
            <a:r>
              <a:rPr lang="en-US" altLang="en-US" sz="1400" b="0" i="1" baseline="0" dirty="0" err="1" smtClean="0"/>
              <a:t>una</a:t>
            </a:r>
            <a:r>
              <a:rPr lang="en-US" altLang="en-US" sz="1400" b="0" i="1" baseline="0" dirty="0" smtClean="0"/>
              <a:t> </a:t>
            </a:r>
            <a:r>
              <a:rPr lang="en-US" altLang="en-US" sz="1400" b="0" i="1" baseline="0" dirty="0" err="1" smtClean="0"/>
              <a:t>amplia</a:t>
            </a:r>
            <a:r>
              <a:rPr lang="en-US" altLang="en-US" sz="1400" b="0" i="1" baseline="0" dirty="0" smtClean="0"/>
              <a:t> </a:t>
            </a:r>
            <a:r>
              <a:rPr lang="en-US" altLang="en-US" sz="1400" b="0" i="1" baseline="0" dirty="0" err="1" smtClean="0"/>
              <a:t>comunidad</a:t>
            </a:r>
            <a:r>
              <a:rPr lang="en-US" altLang="en-US" sz="1400" b="0" i="1" baseline="0" dirty="0" smtClean="0"/>
              <a:t> de </a:t>
            </a:r>
            <a:r>
              <a:rPr lang="en-US" altLang="en-US" sz="1400" b="0" i="1" baseline="0" dirty="0" err="1" smtClean="0"/>
              <a:t>Universidades</a:t>
            </a:r>
            <a:r>
              <a:rPr lang="en-US" altLang="en-US" sz="1400" b="0" i="1" baseline="0" dirty="0" smtClean="0"/>
              <a:t>, </a:t>
            </a:r>
            <a:r>
              <a:rPr lang="en-US" altLang="en-US" sz="1400" b="0" i="1" baseline="0" dirty="0" err="1" smtClean="0"/>
              <a:t>ministerios</a:t>
            </a:r>
            <a:r>
              <a:rPr lang="en-US" altLang="en-US" sz="1400" b="0" i="1" baseline="0" dirty="0" smtClean="0"/>
              <a:t> de </a:t>
            </a:r>
            <a:r>
              <a:rPr lang="en-US" altLang="en-US" sz="1400" b="0" i="1" baseline="0" dirty="0" err="1" smtClean="0"/>
              <a:t>Agricultura</a:t>
            </a:r>
            <a:r>
              <a:rPr lang="en-US" altLang="en-US" sz="1400" b="0" i="1" baseline="0" dirty="0" smtClean="0"/>
              <a:t>, </a:t>
            </a:r>
            <a:r>
              <a:rPr lang="en-US" altLang="en-US" sz="1400" b="0" i="1" baseline="0" dirty="0" err="1" smtClean="0"/>
              <a:t>agencias</a:t>
            </a:r>
            <a:r>
              <a:rPr lang="en-US" altLang="en-US" sz="1400" b="0" i="1" baseline="0" dirty="0" smtClean="0"/>
              <a:t> </a:t>
            </a:r>
            <a:r>
              <a:rPr lang="en-US" altLang="en-US" sz="1400" b="0" i="1" baseline="0" dirty="0" err="1" smtClean="0"/>
              <a:t>espaciales</a:t>
            </a:r>
            <a:r>
              <a:rPr lang="en-US" altLang="en-US" sz="1400" b="0" i="1" baseline="0" dirty="0" smtClean="0"/>
              <a:t> y </a:t>
            </a:r>
            <a:r>
              <a:rPr lang="en-US" altLang="en-US" sz="1400" b="0" i="1" baseline="0" dirty="0" err="1" smtClean="0"/>
              <a:t>entidades</a:t>
            </a:r>
            <a:r>
              <a:rPr lang="en-US" altLang="en-US" sz="1400" b="0" i="1" baseline="0" dirty="0" smtClean="0"/>
              <a:t> de la </a:t>
            </a:r>
            <a:r>
              <a:rPr lang="en-US" altLang="en-US" sz="1400" b="0" i="1" baseline="0" dirty="0" err="1" smtClean="0"/>
              <a:t>industria</a:t>
            </a:r>
            <a:endParaRPr lang="es-ES" alt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0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Crop</a:t>
            </a:r>
            <a:r>
              <a:rPr lang="es-ES" baseline="0" dirty="0" smtClean="0"/>
              <a:t> Monitor para AMIS representa la esencia de lo que GEOGLAM se comprometió a cumplir: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n-US" sz="1200" dirty="0" smtClean="0"/>
              <a:t>Fortalecer los recursos de la comunidad internacional para producir y distribuir información relevante sobre la producción agrícola a nivel regional, nacional y global mediante el uso de teledetección.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n-US" sz="1200" dirty="0" smtClean="0"/>
              <a:t>Construido en base a sistemas de monitoreo existentes.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n-US" sz="1200" dirty="0" smtClean="0"/>
              <a:t>Centrado en países productores y países en riesgo</a:t>
            </a:r>
          </a:p>
          <a:p>
            <a:pPr marL="171450" indent="-171450">
              <a:buFontTx/>
              <a:buChar char="-"/>
            </a:pP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2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 indent="-180975"/>
            <a:r>
              <a:rPr lang="es-ES" altLang="en-US" sz="2400" b="0" dirty="0" smtClean="0"/>
              <a:t>Sequia</a:t>
            </a:r>
            <a:r>
              <a:rPr lang="es-ES" altLang="en-US" sz="2400" b="0" baseline="0" dirty="0" smtClean="0"/>
              <a:t> en el centro de USA</a:t>
            </a:r>
          </a:p>
          <a:p>
            <a:pPr marL="180975" indent="-180975"/>
            <a:endParaRPr lang="es-ES" sz="2400" b="0" spc="-30" baseline="0" dirty="0" smtClean="0"/>
          </a:p>
          <a:p>
            <a:pPr marL="180975" indent="-180975"/>
            <a:r>
              <a:rPr lang="es-ES" sz="2400" b="0" spc="-30" baseline="0" dirty="0" smtClean="0"/>
              <a:t>Exceso de lluvias en Argentina.</a:t>
            </a:r>
          </a:p>
          <a:p>
            <a:pPr marL="180975" indent="-180975"/>
            <a:endParaRPr lang="es-ES" sz="2400" b="0" spc="-30" baseline="0" dirty="0" smtClean="0"/>
          </a:p>
          <a:p>
            <a:pPr marL="180975" indent="-180975"/>
            <a:r>
              <a:rPr lang="es-ES" sz="2400" b="0" spc="-30" baseline="0" dirty="0" smtClean="0"/>
              <a:t>En el gráfico se puede observar el porcentaje de producción comprometido por estados desfavorables en los cultivos.</a:t>
            </a:r>
            <a:endParaRPr lang="en-US" sz="1100" spc="-30" dirty="0" smtClean="0"/>
          </a:p>
          <a:p>
            <a:pPr lvl="1">
              <a:spcBef>
                <a:spcPts val="300"/>
              </a:spcBef>
            </a:pPr>
            <a:endParaRPr lang="es-ES" altLang="en-US" sz="2000" b="0" u="sng" dirty="0" smtClean="0">
              <a:ea typeface="Arial" panose="020B0604020202020204" pitchFamily="34" charset="0"/>
            </a:endParaRPr>
          </a:p>
          <a:p>
            <a:pPr lvl="1">
              <a:spcBef>
                <a:spcPts val="300"/>
              </a:spcBef>
            </a:pPr>
            <a:endParaRPr lang="en-US" altLang="en-US" sz="2000" b="0" u="sng" dirty="0" smtClean="0">
              <a:ea typeface="Arial" panose="020B0604020202020204" pitchFamily="34" charset="0"/>
            </a:endParaRPr>
          </a:p>
          <a:p>
            <a:pPr marL="828675" lvl="1" indent="-457200">
              <a:spcBef>
                <a:spcPts val="300"/>
              </a:spcBef>
              <a:buFontTx/>
              <a:buAutoNum type="alphaLcPeriod"/>
            </a:pPr>
            <a:endParaRPr lang="en-US" altLang="en-US" sz="2000" b="0" dirty="0" smtClean="0"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9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 smtClean="0"/>
              <a:t>Nace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el </a:t>
            </a:r>
            <a:r>
              <a:rPr lang="en-US" sz="2000" dirty="0" err="1" smtClean="0"/>
              <a:t>año</a:t>
            </a:r>
            <a:r>
              <a:rPr lang="en-US" sz="2000" dirty="0" smtClean="0"/>
              <a:t> 2016 </a:t>
            </a:r>
            <a:r>
              <a:rPr lang="en-US" sz="2000" dirty="0" err="1" smtClean="0"/>
              <a:t>en</a:t>
            </a:r>
            <a:r>
              <a:rPr lang="en-US" sz="2000" dirty="0" smtClean="0"/>
              <a:t> plena</a:t>
            </a:r>
            <a:r>
              <a:rPr lang="en-US" sz="2000" baseline="0" dirty="0" smtClean="0"/>
              <a:t> </a:t>
            </a:r>
            <a:r>
              <a:rPr lang="en-US" sz="2000" b="0" dirty="0" smtClean="0">
                <a:solidFill>
                  <a:srgbClr val="005FAA"/>
                </a:solidFill>
                <a:cs typeface="Arial" charset="0"/>
              </a:rPr>
              <a:t>crisis in southern Africa. </a:t>
            </a:r>
            <a:r>
              <a:rPr lang="en-US" sz="2000" b="0" dirty="0" err="1" smtClean="0">
                <a:solidFill>
                  <a:srgbClr val="005FAA"/>
                </a:solidFill>
                <a:cs typeface="Arial" charset="0"/>
              </a:rPr>
              <a:t>Bajo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las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mismas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premisas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establecidas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anteriormente</a:t>
            </a:r>
            <a:endParaRPr lang="en-US" sz="2000" b="0" baseline="0" dirty="0" smtClean="0">
              <a:solidFill>
                <a:srgbClr val="005FAA"/>
              </a:solidFill>
              <a:cs typeface="Arial" charset="0"/>
            </a:endParaRPr>
          </a:p>
          <a:p>
            <a:endParaRPr lang="en-US" sz="2000" b="0" baseline="0" dirty="0" smtClean="0">
              <a:solidFill>
                <a:srgbClr val="005FAA"/>
              </a:solidFill>
              <a:cs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Crear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consenso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Aportar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información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que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agilice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la </a:t>
            </a:r>
            <a:r>
              <a:rPr lang="en-US" sz="2000" b="0" baseline="0" dirty="0" err="1" smtClean="0">
                <a:solidFill>
                  <a:srgbClr val="005FAA"/>
                </a:solidFill>
                <a:cs typeface="Arial" charset="0"/>
              </a:rPr>
              <a:t>tomas</a:t>
            </a:r>
            <a:r>
              <a:rPr lang="en-US" sz="2000" b="0" baseline="0" dirty="0" smtClean="0">
                <a:solidFill>
                  <a:srgbClr val="005FAA"/>
                </a:solidFill>
                <a:cs typeface="Arial" charset="0"/>
              </a:rPr>
              <a:t> de decisions.</a:t>
            </a:r>
            <a:endParaRPr lang="en-US" sz="2000" b="0" dirty="0" smtClean="0">
              <a:solidFill>
                <a:srgbClr val="005FAA"/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Mapa</a:t>
            </a:r>
            <a:r>
              <a:rPr lang="en-US" dirty="0" smtClean="0"/>
              <a:t> con el </a:t>
            </a:r>
            <a:r>
              <a:rPr lang="en-US" dirty="0" err="1" smtClean="0"/>
              <a:t>estado</a:t>
            </a:r>
            <a:r>
              <a:rPr lang="en-US" dirty="0" smtClean="0"/>
              <a:t> de los </a:t>
            </a:r>
            <a:r>
              <a:rPr lang="en-US" dirty="0" err="1" smtClean="0"/>
              <a:t>ultivos</a:t>
            </a:r>
            <a:r>
              <a:rPr lang="en-US" baseline="0" dirty="0" smtClean="0"/>
              <a:t> y drivers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actualmente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influyen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dichos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estados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1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Crop Monitor</a:t>
            </a:r>
            <a:r>
              <a:rPr lang="en-US" baseline="0" dirty="0" smtClean="0"/>
              <a:t> for AMIS se </a:t>
            </a:r>
            <a:r>
              <a:rPr lang="en-US" baseline="0" dirty="0" err="1" smtClean="0"/>
              <a:t>publica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desde</a:t>
            </a:r>
            <a:r>
              <a:rPr lang="en-US" baseline="0" dirty="0" smtClean="0"/>
              <a:t> 2013. Se </a:t>
            </a:r>
            <a:r>
              <a:rPr lang="en-US" baseline="0" dirty="0" err="1" smtClean="0"/>
              <a:t>comprende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mapas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sintesis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condiciones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cultivos</a:t>
            </a:r>
            <a:r>
              <a:rPr lang="en-US" baseline="0" dirty="0" smtClean="0"/>
              <a:t> y los drivers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influyen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condiciones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También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incluye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gráficos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detayando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condicion</a:t>
            </a:r>
            <a:r>
              <a:rPr lang="en-US" baseline="0" dirty="0" smtClean="0"/>
              <a:t> de un </a:t>
            </a:r>
            <a:r>
              <a:rPr lang="en-US" baseline="0" dirty="0" err="1" smtClean="0"/>
              <a:t>cultivo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areas de </a:t>
            </a:r>
            <a:r>
              <a:rPr lang="en-US" baseline="0" dirty="0" err="1" smtClean="0"/>
              <a:t>producción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Incluyendo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texto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explicativo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8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Co-</a:t>
            </a:r>
            <a:r>
              <a:rPr lang="es-ES" dirty="0" err="1" smtClean="0"/>
              <a:t>relation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EO DATA and </a:t>
            </a:r>
            <a:r>
              <a:rPr lang="es-ES" baseline="0" dirty="0" err="1" smtClean="0"/>
              <a:t>conditions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reported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analists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ground</a:t>
            </a:r>
            <a:r>
              <a:rPr lang="es-E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7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Co-</a:t>
            </a:r>
            <a:r>
              <a:rPr lang="es-ES" dirty="0" err="1" smtClean="0"/>
              <a:t>relation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EO DATA and </a:t>
            </a:r>
            <a:r>
              <a:rPr lang="es-ES" baseline="0" dirty="0" err="1" smtClean="0"/>
              <a:t>conditions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reported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analists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ground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Sequia en </a:t>
            </a:r>
            <a:r>
              <a:rPr lang="es-ES" baseline="0" dirty="0" err="1" smtClean="0"/>
              <a:t>Africa</a:t>
            </a:r>
            <a:r>
              <a:rPr lang="es-ES" baseline="0" dirty="0" smtClean="0"/>
              <a:t> en 2016 que trajo consigo una crisis alimentaria en la zona.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1E7C2-7385-48AE-8CDB-A46FDC226C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4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841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5258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52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038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14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239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358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206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861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083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144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A561-27D8-44BE-8FFC-791FE1EBCE00}" type="datetimeFigureOut">
              <a:rPr lang="es-AR" smtClean="0"/>
              <a:pPr/>
              <a:t>01/08/2018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3E23-400A-44F3-970A-0C2792412F1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27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bbarker1@umd.edu" TargetMode="External"/><Relationship Id="rId13" Type="http://schemas.openxmlformats.org/officeDocument/2006/relationships/hyperlink" Target="http://www.twitter.com/G20_GEOGLAM" TargetMode="External"/><Relationship Id="rId3" Type="http://schemas.openxmlformats.org/officeDocument/2006/relationships/image" Target="../media/image3.jpeg"/><Relationship Id="rId7" Type="http://schemas.openxmlformats.org/officeDocument/2006/relationships/hyperlink" Target="mailto:mhumber@umd.edu" TargetMode="External"/><Relationship Id="rId12" Type="http://schemas.openxmlformats.org/officeDocument/2006/relationships/hyperlink" Target="http://www.cropmonitor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reshef@geoglam.org" TargetMode="External"/><Relationship Id="rId11" Type="http://schemas.openxmlformats.org/officeDocument/2006/relationships/hyperlink" Target="http://www.geoglam.org/" TargetMode="External"/><Relationship Id="rId5" Type="http://schemas.openxmlformats.org/officeDocument/2006/relationships/hyperlink" Target="mailto:akwhitcraft@geoglam.org" TargetMode="External"/><Relationship Id="rId10" Type="http://schemas.openxmlformats.org/officeDocument/2006/relationships/hyperlink" Target="mailto:justice@umd.edu" TargetMode="External"/><Relationship Id="rId4" Type="http://schemas.openxmlformats.org/officeDocument/2006/relationships/hyperlink" Target="mailto:asgalve@umd.edu" TargetMode="External"/><Relationship Id="rId9" Type="http://schemas.openxmlformats.org/officeDocument/2006/relationships/hyperlink" Target="mailto:epuricel@umd.edu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9" Type="http://schemas.openxmlformats.org/officeDocument/2006/relationships/image" Target="../media/image41.png"/><Relationship Id="rId21" Type="http://schemas.openxmlformats.org/officeDocument/2006/relationships/image" Target="../media/image24.png"/><Relationship Id="rId34" Type="http://schemas.openxmlformats.org/officeDocument/2006/relationships/image" Target="../media/image36.jpeg"/><Relationship Id="rId42" Type="http://schemas.openxmlformats.org/officeDocument/2006/relationships/image" Target="../media/image44.jpeg"/><Relationship Id="rId47" Type="http://schemas.openxmlformats.org/officeDocument/2006/relationships/image" Target="../media/image49.jpeg"/><Relationship Id="rId50" Type="http://schemas.openxmlformats.org/officeDocument/2006/relationships/image" Target="../media/image52.png"/><Relationship Id="rId55" Type="http://schemas.openxmlformats.org/officeDocument/2006/relationships/image" Target="../media/image5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wmf"/><Relationship Id="rId29" Type="http://schemas.openxmlformats.org/officeDocument/2006/relationships/image" Target="../media/image31.jpeg"/><Relationship Id="rId41" Type="http://schemas.openxmlformats.org/officeDocument/2006/relationships/image" Target="../media/image43.jpeg"/><Relationship Id="rId54" Type="http://schemas.openxmlformats.org/officeDocument/2006/relationships/image" Target="../media/image56.jpeg"/><Relationship Id="rId6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32" Type="http://schemas.openxmlformats.org/officeDocument/2006/relationships/image" Target="../media/image34.jpeg"/><Relationship Id="rId37" Type="http://schemas.openxmlformats.org/officeDocument/2006/relationships/image" Target="../media/image39.jpeg"/><Relationship Id="rId40" Type="http://schemas.openxmlformats.org/officeDocument/2006/relationships/image" Target="../media/image42.jpeg"/><Relationship Id="rId45" Type="http://schemas.openxmlformats.org/officeDocument/2006/relationships/image" Target="../media/image47.jpeg"/><Relationship Id="rId53" Type="http://schemas.openxmlformats.org/officeDocument/2006/relationships/image" Target="../media/image55.png"/><Relationship Id="rId58" Type="http://schemas.openxmlformats.org/officeDocument/2006/relationships/image" Target="../media/image60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0.png"/><Relationship Id="rId36" Type="http://schemas.openxmlformats.org/officeDocument/2006/relationships/image" Target="../media/image38.jpe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61" Type="http://schemas.openxmlformats.org/officeDocument/2006/relationships/image" Target="../media/image63.jpe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31" Type="http://schemas.openxmlformats.org/officeDocument/2006/relationships/image" Target="../media/image33.jpeg"/><Relationship Id="rId44" Type="http://schemas.openxmlformats.org/officeDocument/2006/relationships/image" Target="../media/image46.png"/><Relationship Id="rId52" Type="http://schemas.openxmlformats.org/officeDocument/2006/relationships/image" Target="../media/image54.jpeg"/><Relationship Id="rId60" Type="http://schemas.openxmlformats.org/officeDocument/2006/relationships/image" Target="../media/image6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Relationship Id="rId27" Type="http://schemas.openxmlformats.org/officeDocument/2006/relationships/hyperlink" Target="http://www.csiro.au/" TargetMode="External"/><Relationship Id="rId30" Type="http://schemas.openxmlformats.org/officeDocument/2006/relationships/image" Target="../media/image32.jpe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jpeg"/><Relationship Id="rId8" Type="http://schemas.openxmlformats.org/officeDocument/2006/relationships/image" Target="../media/image11.png"/><Relationship Id="rId51" Type="http://schemas.openxmlformats.org/officeDocument/2006/relationships/image" Target="../media/image53.jpeg"/><Relationship Id="rId3" Type="http://schemas.openxmlformats.org/officeDocument/2006/relationships/image" Target="../media/image3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33" Type="http://schemas.openxmlformats.org/officeDocument/2006/relationships/image" Target="../media/image35.pn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5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8.jpeg"/><Relationship Id="rId3" Type="http://schemas.openxmlformats.org/officeDocument/2006/relationships/image" Target="../media/image3.jpeg"/><Relationship Id="rId7" Type="http://schemas.openxmlformats.org/officeDocument/2006/relationships/image" Target="../media/image73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g"/><Relationship Id="rId5" Type="http://schemas.openxmlformats.org/officeDocument/2006/relationships/image" Target="../media/image71.jpeg"/><Relationship Id="rId15" Type="http://schemas.openxmlformats.org/officeDocument/2006/relationships/image" Target="../media/image80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antalla-bolsa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97055" y="2339046"/>
            <a:ext cx="774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chemeClr val="bg1"/>
                </a:solidFill>
                <a:latin typeface="Brandon Grotesque Medium" pitchFamily="34" charset="0"/>
                <a:cs typeface="Helvetica" pitchFamily="34" charset="0"/>
              </a:rPr>
              <a:t>Iniciativa del G20 GEOGLAM para el monitoreo global de agricultura</a:t>
            </a:r>
            <a:endParaRPr lang="es-AR" sz="2400" dirty="0">
              <a:solidFill>
                <a:schemeClr val="bg1"/>
              </a:solidFill>
              <a:latin typeface="Brandon Grotesque Medium" pitchFamily="34" charset="0"/>
              <a:cs typeface="Helvetica" pitchFamily="34" charset="0"/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1075098" y="3528593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rocodoc-uEgTDW-inv-f2767"/>
              </a:rPr>
              <a:t>Antonio Sánchez, </a:t>
            </a:r>
            <a:r>
              <a:rPr lang="en-US" sz="1400" dirty="0" smtClean="0">
                <a:solidFill>
                  <a:schemeClr val="bg1"/>
                </a:solidFill>
                <a:latin typeface="crocodoc-uEgTDW-inv-f2767"/>
              </a:rPr>
              <a:t>Inbal Becker-Reshef, </a:t>
            </a:r>
            <a:r>
              <a:rPr lang="en-US" sz="1400" dirty="0">
                <a:solidFill>
                  <a:schemeClr val="bg1"/>
                </a:solidFill>
                <a:latin typeface="crocodoc-uEgTDW-inv-f2767"/>
              </a:rPr>
              <a:t>Michael Humber, </a:t>
            </a:r>
            <a:r>
              <a:rPr lang="en-US" sz="1400" dirty="0" smtClean="0">
                <a:solidFill>
                  <a:schemeClr val="bg1"/>
                </a:solidFill>
                <a:latin typeface="crocodoc-uEgTDW-inv-f2767"/>
              </a:rPr>
              <a:t>Brian </a:t>
            </a:r>
            <a:r>
              <a:rPr lang="en-US" sz="1400" dirty="0">
                <a:solidFill>
                  <a:schemeClr val="bg1"/>
                </a:solidFill>
                <a:latin typeface="crocodoc-uEgTDW-inv-f2767"/>
              </a:rPr>
              <a:t>Barker, </a:t>
            </a:r>
            <a:endParaRPr lang="en-US" sz="1400" dirty="0" smtClean="0">
              <a:solidFill>
                <a:schemeClr val="bg1"/>
              </a:solidFill>
              <a:latin typeface="crocodoc-uEgTDW-inv-f2767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crocodoc-uEgTDW-inv-f2767"/>
              </a:rPr>
              <a:t>Estefania </a:t>
            </a:r>
            <a:r>
              <a:rPr lang="en-US" sz="1400" dirty="0" err="1" smtClean="0">
                <a:solidFill>
                  <a:schemeClr val="bg1"/>
                </a:solidFill>
                <a:latin typeface="crocodoc-uEgTDW-inv-f2767"/>
              </a:rPr>
              <a:t>Puricelli</a:t>
            </a:r>
            <a:r>
              <a:rPr lang="en-US" sz="1400" dirty="0" smtClean="0">
                <a:solidFill>
                  <a:schemeClr val="bg1"/>
                </a:solidFill>
                <a:latin typeface="crocodoc-uEgTDW-inv-f2767"/>
              </a:rPr>
              <a:t>, Christina Justice, Chris Justice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325601" y="2769070"/>
            <a:ext cx="2483768" cy="7494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63" y="2784402"/>
            <a:ext cx="2422245" cy="7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8520" y="4845822"/>
            <a:ext cx="2536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crocodoc-uEgTDW-inv-f2767"/>
              </a:rPr>
              <a:t>Apertura</a:t>
            </a:r>
            <a:r>
              <a:rPr lang="en-US" sz="1400" dirty="0">
                <a:solidFill>
                  <a:schemeClr val="bg1"/>
                </a:solidFill>
                <a:latin typeface="crocodoc-uEgTDW-inv-f2767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rocodoc-uEgTDW-inv-f2767"/>
              </a:rPr>
              <a:t>Campaña</a:t>
            </a:r>
            <a:r>
              <a:rPr lang="en-US" sz="1400" dirty="0">
                <a:solidFill>
                  <a:schemeClr val="bg1"/>
                </a:solidFill>
                <a:latin typeface="crocodoc-uEgTDW-inv-f2767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crocodoc-uEgTDW-inv-f2767"/>
              </a:rPr>
              <a:t>Gruesa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1272" y="4835723"/>
            <a:ext cx="2702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Brandon Grotesque Medium" pitchFamily="34" charset="0"/>
                <a:cs typeface="Helvetica" pitchFamily="34" charset="0"/>
              </a:rPr>
              <a:t>Buenos Aires, Septiembre 2017</a:t>
            </a:r>
            <a:endParaRPr lang="es-AR" sz="1400" dirty="0">
              <a:solidFill>
                <a:schemeClr val="bg1"/>
              </a:solidFill>
              <a:latin typeface="Brandon Grotesque Medium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23006"/>
            <a:ext cx="66437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randon Grotesque Bold" pitchFamily="34" charset="0"/>
                <a:cs typeface="Helvetica" pitchFamily="34" charset="0"/>
              </a:rPr>
              <a:t>INNOVACION EN LOS SISTEMAS DE TELEDETECCION</a:t>
            </a:r>
            <a:endParaRPr lang="es-AR" sz="12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3649" y="923011"/>
            <a:ext cx="255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Verdana" charset="0"/>
                <a:ea typeface="ＭＳ Ｐゴシック" charset="0"/>
              </a:rPr>
              <a:t>Integración </a:t>
            </a:r>
            <a:r>
              <a:rPr lang="es-ES" dirty="0" err="1" smtClean="0">
                <a:latin typeface="Verdana" charset="0"/>
                <a:ea typeface="ＭＳ Ｐゴシック" charset="0"/>
              </a:rPr>
              <a:t>Earth</a:t>
            </a:r>
            <a:r>
              <a:rPr lang="es-ES" dirty="0" smtClean="0">
                <a:latin typeface="Verdana" charset="0"/>
                <a:ea typeface="ＭＳ Ｐゴシック" charset="0"/>
              </a:rPr>
              <a:t> </a:t>
            </a:r>
            <a:r>
              <a:rPr lang="es-ES" dirty="0" err="1" smtClean="0">
                <a:latin typeface="Verdana" charset="0"/>
                <a:ea typeface="ＭＳ Ｐゴシック" charset="0"/>
              </a:rPr>
              <a:t>Observations</a:t>
            </a:r>
            <a:endParaRPr lang="en-US" dirty="0"/>
          </a:p>
        </p:txBody>
      </p:sp>
      <p:pic>
        <p:nvPicPr>
          <p:cNvPr id="8" name="Picture 2" descr="https://encrypted-tbn1.google.com/images?q=tbn:ANd9GcRmZxGsov9t4TSeOMUXxAuA_3imJTpc-PTF-_AIYoduFsJJ_h4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49" y="3934471"/>
            <a:ext cx="857250" cy="7255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14460" y="1533310"/>
            <a:ext cx="20365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Sea Surface Currents &amp; Temperature (ECCO2 model)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Winds (GEOS-5 model)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Precipitable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Water (GEOS-5 model)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Clouds (GEOS-5 model)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Precipitation (IMERG data)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Soil Moisture (SMAP data)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Biosphere (Multiple satellite datasets)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Blue Marble (MODIS data) </a:t>
            </a:r>
          </a:p>
        </p:txBody>
      </p:sp>
    </p:spTree>
    <p:extLst>
      <p:ext uri="{BB962C8B-B14F-4D97-AF65-F5344CB8AC3E}">
        <p14:creationId xmlns:p14="http://schemas.microsoft.com/office/powerpoint/2010/main" val="277323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23006"/>
            <a:ext cx="66437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randon Grotesque Bold" pitchFamily="34" charset="0"/>
                <a:cs typeface="Helvetica" pitchFamily="34" charset="0"/>
              </a:rPr>
              <a:t>INNOVACION EN LOS SISTEMAS DE TELEDETECCION</a:t>
            </a:r>
            <a:endParaRPr lang="es-AR" sz="12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pic>
        <p:nvPicPr>
          <p:cNvPr id="6" name="Picture 2" descr="https://encrypted-tbn1.google.com/images?q=tbn:ANd9GcRmZxGsov9t4TSeOMUXxAuA_3imJTpc-PTF-_AIYoduFsJJ_h4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05" y="3938974"/>
            <a:ext cx="857250" cy="7210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73649" y="923011"/>
            <a:ext cx="255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Verdana" charset="0"/>
                <a:ea typeface="ＭＳ Ｐゴシック" charset="0"/>
              </a:rPr>
              <a:t>Integración </a:t>
            </a:r>
            <a:r>
              <a:rPr lang="es-ES" dirty="0" err="1" smtClean="0">
                <a:latin typeface="Verdana" charset="0"/>
                <a:ea typeface="ＭＳ Ｐゴシック" charset="0"/>
              </a:rPr>
              <a:t>Earth</a:t>
            </a:r>
            <a:r>
              <a:rPr lang="es-ES" dirty="0" smtClean="0">
                <a:latin typeface="Verdana" charset="0"/>
                <a:ea typeface="ＭＳ Ｐゴシック" charset="0"/>
              </a:rPr>
              <a:t> </a:t>
            </a:r>
            <a:r>
              <a:rPr lang="es-ES" dirty="0" err="1" smtClean="0">
                <a:latin typeface="Verdana" charset="0"/>
                <a:ea typeface="ＭＳ Ｐゴシック" charset="0"/>
              </a:rPr>
              <a:t>Observations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14460" y="1533310"/>
            <a:ext cx="2036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nuevas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tecnologías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facilitan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desarrollo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productos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aportan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infomación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útil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para la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estimación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producción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23006"/>
            <a:ext cx="66437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randon Grotesque Bold" pitchFamily="34" charset="0"/>
                <a:cs typeface="Helvetica" pitchFamily="34" charset="0"/>
              </a:rPr>
              <a:t>INNOVACION EN LOS SISTEMAS DE TELEDETECCION</a:t>
            </a:r>
            <a:endParaRPr lang="es-AR" sz="12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987261" y="1274434"/>
            <a:ext cx="4197420" cy="3241531"/>
          </a:xfrm>
        </p:spPr>
        <p:txBody>
          <a:bodyPr>
            <a:normAutofit fontScale="85000" lnSpcReduction="20000"/>
          </a:bodyPr>
          <a:lstStyle/>
          <a:p>
            <a:r>
              <a:rPr lang="en-US" sz="1600" spc="-30" dirty="0" err="1" smtClean="0">
                <a:cs typeface="Calibri"/>
              </a:rPr>
              <a:t>Rápida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detección</a:t>
            </a:r>
            <a:r>
              <a:rPr lang="en-US" sz="1600" spc="-30" dirty="0">
                <a:cs typeface="Calibri"/>
              </a:rPr>
              <a:t> </a:t>
            </a:r>
            <a:r>
              <a:rPr lang="en-US" sz="1600" spc="-30" dirty="0" smtClean="0">
                <a:cs typeface="Calibri"/>
              </a:rPr>
              <a:t>de </a:t>
            </a:r>
            <a:r>
              <a:rPr lang="en-US" sz="1600" spc="-30" dirty="0" err="1" smtClean="0">
                <a:cs typeface="Calibri"/>
              </a:rPr>
              <a:t>problemas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en</a:t>
            </a:r>
            <a:r>
              <a:rPr lang="en-US" sz="1600" spc="-30" dirty="0" smtClean="0">
                <a:cs typeface="Calibri"/>
              </a:rPr>
              <a:t> la </a:t>
            </a:r>
            <a:r>
              <a:rPr lang="en-US" sz="1600" spc="-30" dirty="0" err="1" smtClean="0">
                <a:cs typeface="Calibri"/>
              </a:rPr>
              <a:t>producción</a:t>
            </a:r>
            <a:r>
              <a:rPr lang="en-US" sz="1600" spc="-30" dirty="0" smtClean="0">
                <a:cs typeface="Calibri"/>
              </a:rPr>
              <a:t>.</a:t>
            </a:r>
          </a:p>
          <a:p>
            <a:endParaRPr lang="en-US" sz="1600" spc="-30" dirty="0" smtClean="0">
              <a:cs typeface="Calibri"/>
            </a:endParaRPr>
          </a:p>
          <a:p>
            <a:r>
              <a:rPr lang="es-ES" sz="1600" dirty="0"/>
              <a:t>Alta disponibilidad: Los datos puedes ser obtenidos </a:t>
            </a:r>
            <a:r>
              <a:rPr lang="es-ES" sz="1600" dirty="0" err="1"/>
              <a:t>practicamente</a:t>
            </a:r>
            <a:r>
              <a:rPr lang="es-ES" sz="1600" dirty="0"/>
              <a:t> a diario. Pueden detectar cambios en tiempo real.</a:t>
            </a:r>
          </a:p>
          <a:p>
            <a:endParaRPr lang="es-ES" sz="1600" dirty="0"/>
          </a:p>
          <a:p>
            <a:r>
              <a:rPr lang="es-ES" sz="1600" dirty="0"/>
              <a:t>Ofrecen una gran solución en zonas de difícil acceso o con baja cobertura.</a:t>
            </a:r>
          </a:p>
          <a:p>
            <a:endParaRPr lang="es-ES" sz="1600" dirty="0"/>
          </a:p>
          <a:p>
            <a:r>
              <a:rPr lang="es-ES" sz="1600" dirty="0" smtClean="0"/>
              <a:t>Las soluciones </a:t>
            </a:r>
            <a:r>
              <a:rPr lang="es-ES" sz="1600" dirty="0"/>
              <a:t>basadas en EO Data resultan mas </a:t>
            </a:r>
            <a:r>
              <a:rPr lang="es-ES" sz="1600" dirty="0" smtClean="0"/>
              <a:t>económicas </a:t>
            </a:r>
            <a:r>
              <a:rPr lang="es-ES" sz="1600" dirty="0"/>
              <a:t>que aquellas basadas en muestreo tradicional.</a:t>
            </a:r>
          </a:p>
          <a:p>
            <a:endParaRPr lang="es-ES" sz="1600" dirty="0"/>
          </a:p>
          <a:p>
            <a:r>
              <a:rPr lang="es-ES" sz="1600" dirty="0"/>
              <a:t>Amplio archivo. En el caso de </a:t>
            </a:r>
            <a:r>
              <a:rPr lang="es-ES" sz="1600" dirty="0" err="1"/>
              <a:t>Landsat</a:t>
            </a:r>
            <a:r>
              <a:rPr lang="es-ES" sz="1600" dirty="0"/>
              <a:t> podemos acceder a imágenes desde 1972.</a:t>
            </a:r>
            <a:endParaRPr lang="en-US" sz="1600" dirty="0"/>
          </a:p>
          <a:p>
            <a:endParaRPr lang="en-US" sz="1600" spc="-30" dirty="0" smtClean="0"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33" t="23960" r="46220" b="23960"/>
          <a:stretch/>
        </p:blipFill>
        <p:spPr>
          <a:xfrm>
            <a:off x="101091" y="1274434"/>
            <a:ext cx="4817311" cy="26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427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Regular" pitchFamily="34" charset="0"/>
              </a:rPr>
              <a:t>BOLSA </a:t>
            </a:r>
            <a:r>
              <a:rPr lang="es-AR" sz="1300" dirty="0">
                <a:solidFill>
                  <a:schemeClr val="bg1"/>
                </a:solidFill>
                <a:latin typeface="Brandon Grotesque Regular" pitchFamily="34" charset="0"/>
              </a:rPr>
              <a:t>DE </a:t>
            </a:r>
            <a:r>
              <a:rPr lang="es-AR" sz="1300" dirty="0" smtClean="0">
                <a:solidFill>
                  <a:schemeClr val="bg1"/>
                </a:solidFill>
                <a:latin typeface="Brandon Grotesque Regular" pitchFamily="34" charset="0"/>
              </a:rPr>
              <a:t>CEREALES &amp; UMD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139952" y="1779662"/>
            <a:ext cx="4197420" cy="2377435"/>
          </a:xfrm>
        </p:spPr>
        <p:txBody>
          <a:bodyPr>
            <a:normAutofit lnSpcReduction="10000"/>
          </a:bodyPr>
          <a:lstStyle/>
          <a:p>
            <a:r>
              <a:rPr lang="es-ES" sz="1600" spc="-30" dirty="0" smtClean="0">
                <a:cs typeface="Calibri"/>
              </a:rPr>
              <a:t>Miembro activo de la comunidad de GEOGLAM - </a:t>
            </a:r>
            <a:r>
              <a:rPr lang="es-ES" sz="1600" spc="-30" dirty="0" err="1" smtClean="0">
                <a:cs typeface="Calibri"/>
              </a:rPr>
              <a:t>Crop</a:t>
            </a:r>
            <a:r>
              <a:rPr lang="es-ES" sz="1600" spc="-30" dirty="0" smtClean="0">
                <a:cs typeface="Calibri"/>
              </a:rPr>
              <a:t> Monitor</a:t>
            </a:r>
          </a:p>
          <a:p>
            <a:r>
              <a:rPr lang="es-ES" sz="1600" spc="-30" dirty="0" smtClean="0">
                <a:cs typeface="Calibri"/>
              </a:rPr>
              <a:t>Desarrollo máscaras de cultivos invernales para las regiones de Buenos Aires, Córdoba y Santa </a:t>
            </a:r>
            <a:r>
              <a:rPr lang="es-ES" sz="1600" spc="-30" dirty="0" err="1" smtClean="0">
                <a:cs typeface="Calibri"/>
              </a:rPr>
              <a:t>Fé</a:t>
            </a:r>
            <a:r>
              <a:rPr lang="es-ES" sz="1600" spc="-30" dirty="0" smtClean="0">
                <a:cs typeface="Calibri"/>
              </a:rPr>
              <a:t>.</a:t>
            </a:r>
          </a:p>
          <a:p>
            <a:r>
              <a:rPr lang="es-ES" sz="1600" spc="-30" dirty="0" smtClean="0">
                <a:cs typeface="Calibri"/>
              </a:rPr>
              <a:t>Colaboración en proyecto de estimación de superficie de Soja.</a:t>
            </a:r>
          </a:p>
          <a:p>
            <a:r>
              <a:rPr lang="en-US" sz="1600" dirty="0"/>
              <a:t>Food Security and Agriculture Consortium (FSAC) </a:t>
            </a:r>
            <a:endParaRPr lang="en-US" sz="1600" spc="-30" dirty="0" smtClean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6" y="2137465"/>
            <a:ext cx="1458839" cy="1458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51" y="2125739"/>
            <a:ext cx="1458839" cy="145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36" y="4207115"/>
            <a:ext cx="1319808" cy="4910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744" y="4190365"/>
            <a:ext cx="1187624" cy="4948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6264188" y="957688"/>
            <a:ext cx="27723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Verdana" charset="0"/>
                <a:ea typeface="ＭＳ Ｐゴシック" charset="0"/>
              </a:rPr>
              <a:t>Nueva </a:t>
            </a:r>
            <a:r>
              <a:rPr lang="en-US" dirty="0" err="1" smtClean="0">
                <a:latin typeface="Verdana" charset="0"/>
                <a:ea typeface="ＭＳ Ｐゴシック" charset="0"/>
              </a:rPr>
              <a:t>flota</a:t>
            </a:r>
            <a:r>
              <a:rPr lang="en-US" dirty="0" smtClean="0">
                <a:latin typeface="Verdana" charset="0"/>
                <a:ea typeface="ＭＳ Ｐゴシック" charset="0"/>
              </a:rPr>
              <a:t> de sat</a:t>
            </a:r>
            <a:r>
              <a:rPr lang="es-ES" dirty="0" smtClean="0">
                <a:latin typeface="Verdana" charset="0"/>
                <a:ea typeface="ＭＳ Ｐゴシック" charset="0"/>
              </a:rPr>
              <a:t>élites de alta resolución para monitoreo global a nivel de parcelas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64188" y="2571750"/>
            <a:ext cx="2772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latin typeface="Verdana" charset="0"/>
                <a:ea typeface="ＭＳ Ｐゴシック" charset="0"/>
              </a:rPr>
              <a:t>Sentinel</a:t>
            </a:r>
            <a:r>
              <a:rPr lang="es-ES" dirty="0" smtClean="0">
                <a:latin typeface="Verdana" charset="0"/>
                <a:ea typeface="ＭＳ Ｐゴシック" charset="0"/>
              </a:rPr>
              <a:t> 2 y </a:t>
            </a:r>
            <a:r>
              <a:rPr lang="es-ES" dirty="0" err="1" smtClean="0">
                <a:latin typeface="Verdana" charset="0"/>
                <a:ea typeface="ＭＳ Ｐゴシック" charset="0"/>
              </a:rPr>
              <a:t>Landsat</a:t>
            </a:r>
            <a:r>
              <a:rPr lang="es-ES" dirty="0" smtClean="0">
                <a:latin typeface="Verdana" charset="0"/>
                <a:ea typeface="ＭＳ Ｐゴシック" charset="0"/>
              </a:rPr>
              <a:t> 8</a:t>
            </a:r>
            <a:endParaRPr lang="en-US" dirty="0"/>
          </a:p>
        </p:txBody>
      </p:sp>
      <p:sp>
        <p:nvSpPr>
          <p:cNvPr id="11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>
                <a:solidFill>
                  <a:schemeClr val="bg1"/>
                </a:solidFill>
                <a:latin typeface="Brandon Grotesque Regular" pitchFamily="34" charset="0"/>
              </a:rPr>
              <a:t>BOLSA DE CEREALES &amp; UMD</a:t>
            </a:r>
          </a:p>
        </p:txBody>
      </p:sp>
    </p:spTree>
    <p:extLst>
      <p:ext uri="{BB962C8B-B14F-4D97-AF65-F5344CB8AC3E}">
        <p14:creationId xmlns:p14="http://schemas.microsoft.com/office/powerpoint/2010/main" val="18767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427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Regular" pitchFamily="34" charset="0"/>
              </a:rPr>
              <a:t>BOLSA </a:t>
            </a:r>
            <a:r>
              <a:rPr lang="es-AR" sz="1300" dirty="0">
                <a:solidFill>
                  <a:schemeClr val="bg1"/>
                </a:solidFill>
                <a:latin typeface="Brandon Grotesque Regular" pitchFamily="34" charset="0"/>
              </a:rPr>
              <a:t>DE </a:t>
            </a:r>
            <a:r>
              <a:rPr lang="es-AR" sz="1300" dirty="0" smtClean="0">
                <a:solidFill>
                  <a:schemeClr val="bg1"/>
                </a:solidFill>
                <a:latin typeface="Brandon Grotesque Regular" pitchFamily="34" charset="0"/>
              </a:rPr>
              <a:t>CEREALES &amp; UMD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8175" y="1662975"/>
            <a:ext cx="4197420" cy="3241531"/>
          </a:xfrm>
        </p:spPr>
        <p:txBody>
          <a:bodyPr>
            <a:normAutofit/>
          </a:bodyPr>
          <a:lstStyle/>
          <a:p>
            <a:r>
              <a:rPr lang="es-ES" sz="1600" spc="-30" dirty="0" smtClean="0">
                <a:cs typeface="Calibri"/>
              </a:rPr>
              <a:t>Trabajo basado en </a:t>
            </a:r>
            <a:r>
              <a:rPr lang="es-ES" sz="1600" spc="-30" dirty="0" err="1" smtClean="0">
                <a:cs typeface="Calibri"/>
              </a:rPr>
              <a:t>Landsat</a:t>
            </a:r>
            <a:r>
              <a:rPr lang="es-ES" sz="1600" spc="-30" dirty="0" smtClean="0">
                <a:cs typeface="Calibri"/>
              </a:rPr>
              <a:t> 8.</a:t>
            </a:r>
          </a:p>
          <a:p>
            <a:r>
              <a:rPr lang="es-ES" sz="1600" spc="-30" dirty="0" smtClean="0">
                <a:cs typeface="Calibri"/>
              </a:rPr>
              <a:t>La Universidad de Maryland  ha colaborado con la Bolsa de Cereales evaluando la precisión de la máscara de cultivo a través de fotointerpretación de imágenes satelitales de alta resolución. (</a:t>
            </a:r>
            <a:r>
              <a:rPr lang="es-ES" sz="1600" spc="-30" dirty="0" err="1" smtClean="0">
                <a:cs typeface="Calibri"/>
              </a:rPr>
              <a:t>Sentinel</a:t>
            </a:r>
            <a:r>
              <a:rPr lang="es-ES" sz="1600" spc="-30" dirty="0" smtClean="0">
                <a:cs typeface="Calibri"/>
              </a:rPr>
              <a:t> 2, </a:t>
            </a:r>
            <a:r>
              <a:rPr lang="es-ES" sz="1600" spc="-30" dirty="0" err="1" smtClean="0">
                <a:cs typeface="Calibri"/>
              </a:rPr>
              <a:t>Landsat</a:t>
            </a:r>
            <a:r>
              <a:rPr lang="es-ES" sz="1600" spc="-30" dirty="0" smtClean="0">
                <a:cs typeface="Calibri"/>
              </a:rPr>
              <a:t> 7/8)</a:t>
            </a:r>
          </a:p>
          <a:p>
            <a:r>
              <a:rPr lang="es-ES" sz="1600" spc="-30" dirty="0" smtClean="0">
                <a:cs typeface="Calibri"/>
              </a:rPr>
              <a:t>La validación mediante fotointerpretación es más rápida y efectiva en comparación con la validación in-situ.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10" y="1824903"/>
            <a:ext cx="1458839" cy="1458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64" y="1824902"/>
            <a:ext cx="1458839" cy="14588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3691" y="9797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spc="-30" dirty="0" err="1" smtClean="0">
                <a:cs typeface="Calibri"/>
              </a:rPr>
              <a:t>Validación</a:t>
            </a:r>
            <a:r>
              <a:rPr lang="en-US" sz="2400" spc="-30" dirty="0" smtClean="0">
                <a:cs typeface="Calibri"/>
              </a:rPr>
              <a:t> de </a:t>
            </a:r>
            <a:r>
              <a:rPr lang="en-US" sz="2400" spc="-30" dirty="0" err="1" smtClean="0">
                <a:cs typeface="Calibri"/>
              </a:rPr>
              <a:t>máscara</a:t>
            </a:r>
            <a:r>
              <a:rPr lang="en-US" sz="2400" spc="-30" dirty="0" smtClean="0">
                <a:cs typeface="Calibri"/>
              </a:rPr>
              <a:t> </a:t>
            </a:r>
            <a:r>
              <a:rPr lang="en-US" sz="2400" spc="-30" dirty="0">
                <a:cs typeface="Calibri"/>
              </a:rPr>
              <a:t>de </a:t>
            </a:r>
            <a:r>
              <a:rPr lang="en-US" sz="2400" spc="-30" dirty="0" err="1" smtClean="0">
                <a:cs typeface="Calibri"/>
              </a:rPr>
              <a:t>cultivo</a:t>
            </a:r>
            <a:endParaRPr lang="en-US" sz="2400" spc="-30" dirty="0"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04" y="979743"/>
            <a:ext cx="4408267" cy="34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427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>
                <a:solidFill>
                  <a:schemeClr val="bg1"/>
                </a:solidFill>
                <a:latin typeface="Brandon Grotesque Regular" pitchFamily="34" charset="0"/>
              </a:rPr>
              <a:t>BOLSA DE CEREALES &amp; UMD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1286" y="1491630"/>
            <a:ext cx="4197420" cy="3241531"/>
          </a:xfrm>
        </p:spPr>
        <p:txBody>
          <a:bodyPr>
            <a:normAutofit/>
          </a:bodyPr>
          <a:lstStyle/>
          <a:p>
            <a:r>
              <a:rPr lang="es-ES" sz="1600" dirty="0" smtClean="0"/>
              <a:t>Los puntos de validación se han generado mediante muestreo aleatorio estratificado.</a:t>
            </a:r>
          </a:p>
          <a:p>
            <a:r>
              <a:rPr lang="es-ES" sz="1600" dirty="0" smtClean="0"/>
              <a:t>Mediante análisis de imágenes se establecieron los escenarios  “antes” y “después” para determinar  si las muestras están localizadas en zonas de cultivo.</a:t>
            </a:r>
          </a:p>
          <a:p>
            <a:r>
              <a:rPr lang="es-ES" sz="1600" dirty="0" smtClean="0"/>
              <a:t>Observación de transiciones de área no cultivada a área cultivada.</a:t>
            </a:r>
            <a:endParaRPr lang="en-US" sz="1600" dirty="0" smtClean="0"/>
          </a:p>
          <a:p>
            <a:pPr lvl="1"/>
            <a:r>
              <a:rPr lang="en-US" sz="1200" dirty="0" smtClean="0"/>
              <a:t>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a 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 </a:t>
            </a:r>
            <a:r>
              <a:rPr lang="en-US" sz="1200" dirty="0"/>
              <a:t>-&gt; </a:t>
            </a:r>
            <a:r>
              <a:rPr lang="en-US" sz="1200" dirty="0" smtClean="0"/>
              <a:t>no </a:t>
            </a:r>
            <a:r>
              <a:rPr lang="en-US" sz="1200" dirty="0" err="1" smtClean="0"/>
              <a:t>es</a:t>
            </a:r>
            <a:r>
              <a:rPr lang="en-US" sz="1200" dirty="0" smtClean="0"/>
              <a:t>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de </a:t>
            </a:r>
            <a:r>
              <a:rPr lang="en-US" sz="1200" dirty="0" err="1" smtClean="0"/>
              <a:t>invierno</a:t>
            </a:r>
            <a:endParaRPr lang="en-US" sz="1200" dirty="0"/>
          </a:p>
          <a:p>
            <a:pPr lvl="1"/>
            <a:r>
              <a:rPr lang="en-US" sz="1200" dirty="0" err="1" smtClean="0"/>
              <a:t>Cultivo</a:t>
            </a:r>
            <a:r>
              <a:rPr lang="en-US" sz="1200" dirty="0" smtClean="0"/>
              <a:t> a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 -&gt; no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cultivo</a:t>
            </a:r>
            <a:r>
              <a:rPr lang="en-US" sz="1200" dirty="0"/>
              <a:t> de </a:t>
            </a:r>
            <a:r>
              <a:rPr lang="en-US" sz="1200" dirty="0" err="1" smtClean="0"/>
              <a:t>invierno</a:t>
            </a:r>
            <a:endParaRPr lang="en-US" sz="1200" dirty="0"/>
          </a:p>
          <a:p>
            <a:pPr lvl="1"/>
            <a:r>
              <a:rPr lang="en-US" sz="1200" dirty="0" err="1" smtClean="0"/>
              <a:t>Cultivo</a:t>
            </a:r>
            <a:r>
              <a:rPr lang="en-US" sz="1200" dirty="0" smtClean="0"/>
              <a:t> a 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-&gt; no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cultivo</a:t>
            </a:r>
            <a:r>
              <a:rPr lang="en-US" sz="1200" dirty="0"/>
              <a:t> de </a:t>
            </a:r>
            <a:r>
              <a:rPr lang="en-US" sz="1200" dirty="0" err="1"/>
              <a:t>invierno</a:t>
            </a:r>
            <a:endParaRPr lang="en-US" sz="1200" dirty="0"/>
          </a:p>
          <a:p>
            <a:pPr lvl="1"/>
            <a:r>
              <a:rPr lang="en-US" sz="1200" dirty="0" smtClean="0"/>
              <a:t>No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a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-&gt; </a:t>
            </a:r>
            <a:r>
              <a:rPr lang="en-US" sz="1200" dirty="0" err="1" smtClean="0"/>
              <a:t>Cultivo</a:t>
            </a:r>
            <a:r>
              <a:rPr lang="en-US" sz="1200" dirty="0" smtClean="0"/>
              <a:t> de </a:t>
            </a:r>
            <a:r>
              <a:rPr lang="en-US" sz="1200" dirty="0" err="1" smtClean="0"/>
              <a:t>invierno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713" t="16578" r="9807" b="37712"/>
          <a:stretch/>
        </p:blipFill>
        <p:spPr>
          <a:xfrm>
            <a:off x="4601076" y="1491630"/>
            <a:ext cx="4290554" cy="17722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3691" y="9797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spc="-30" dirty="0" err="1" smtClean="0">
                <a:cs typeface="Calibri"/>
              </a:rPr>
              <a:t>Desarrollo</a:t>
            </a:r>
            <a:r>
              <a:rPr lang="en-US" sz="2400" spc="-30" dirty="0" smtClean="0">
                <a:cs typeface="Calibri"/>
              </a:rPr>
              <a:t> de </a:t>
            </a:r>
            <a:r>
              <a:rPr lang="en-US" sz="2400" spc="-30" dirty="0" err="1" smtClean="0">
                <a:cs typeface="Calibri"/>
              </a:rPr>
              <a:t>máscara</a:t>
            </a:r>
            <a:r>
              <a:rPr lang="en-US" sz="2400" spc="-30" dirty="0" smtClean="0">
                <a:cs typeface="Calibri"/>
              </a:rPr>
              <a:t> </a:t>
            </a:r>
            <a:r>
              <a:rPr lang="en-US" sz="2400" spc="-30" dirty="0">
                <a:cs typeface="Calibri"/>
              </a:rPr>
              <a:t>de </a:t>
            </a:r>
            <a:r>
              <a:rPr lang="en-US" sz="2400" spc="-30" dirty="0" err="1" smtClean="0">
                <a:cs typeface="Calibri"/>
              </a:rPr>
              <a:t>cultivo</a:t>
            </a:r>
            <a:endParaRPr lang="en-US" sz="2400" spc="-30" dirty="0"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3393599"/>
            <a:ext cx="4197420" cy="324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dirty="0" smtClean="0"/>
              <a:t>Ejemplo de muestreo aleatorio estratificado usando imágenes satelitales para la identificación de áreas de cultivo en transición desde antes de la temporada a durante la temporada.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77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antalla-bolsa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42976" y="221456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Brandon Grotesque Bold" pitchFamily="34" charset="0"/>
                <a:cs typeface="Helvetica" pitchFamily="34" charset="0"/>
              </a:rPr>
              <a:t>PROXIMOS PASOS: LA MEJORA EN EL USO DE LA TELEDETECCION PARA RELEVAMIENTO DE CULTIVOS</a:t>
            </a:r>
            <a:endParaRPr lang="es-AR" sz="2400" dirty="0">
              <a:latin typeface="Brandon Grotesque Regular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PRÓXIMOS PASOS: MAYOR COBERTURA DE CROP MONITORS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4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45438" y="6400800"/>
            <a:ext cx="1019175" cy="341313"/>
          </a:xfrm>
        </p:spPr>
        <p:txBody>
          <a:bodyPr/>
          <a:lstStyle/>
          <a:p>
            <a:fld id="{2540069A-CC0F-564B-8C7A-5C8706C706D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5" name="Content Placeholder 2"/>
          <p:cNvSpPr>
            <a:spLocks noGrp="1"/>
          </p:cNvSpPr>
          <p:nvPr>
            <p:ph idx="1"/>
          </p:nvPr>
        </p:nvSpPr>
        <p:spPr>
          <a:xfrm>
            <a:off x="3204693" y="1011192"/>
            <a:ext cx="2260282" cy="40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b="1" spc="-30" dirty="0" smtClean="0">
                <a:cs typeface="Calibri"/>
              </a:rPr>
              <a:t>Herramientas útiles</a:t>
            </a:r>
          </a:p>
        </p:txBody>
      </p:sp>
      <p:pic>
        <p:nvPicPr>
          <p:cNvPr id="1026" name="Picture 2" descr="http://geoodk.com/images/GeoODK_ArcGIS_On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8" y="1413760"/>
            <a:ext cx="3120281" cy="30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64975" y="4244765"/>
            <a:ext cx="133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geoodk.com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413760"/>
            <a:ext cx="4699571" cy="26435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4172876"/>
            <a:ext cx="179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cropmonitor.com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PRÓXIMOS PASOS: MAYOR COBERTURA DE CROP MONITORS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4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45438" y="6400800"/>
            <a:ext cx="1019175" cy="341313"/>
          </a:xfrm>
        </p:spPr>
        <p:txBody>
          <a:bodyPr/>
          <a:lstStyle/>
          <a:p>
            <a:fld id="{2540069A-CC0F-564B-8C7A-5C8706C706D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5" name="Content Placeholder 2"/>
          <p:cNvSpPr>
            <a:spLocks noGrp="1"/>
          </p:cNvSpPr>
          <p:nvPr>
            <p:ph idx="1"/>
          </p:nvPr>
        </p:nvSpPr>
        <p:spPr>
          <a:xfrm>
            <a:off x="3204693" y="1011192"/>
            <a:ext cx="419742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b="1" spc="-30" dirty="0" err="1" smtClean="0">
                <a:cs typeface="Calibri"/>
              </a:rPr>
              <a:t>Crop</a:t>
            </a:r>
            <a:r>
              <a:rPr lang="es-ES" sz="1600" b="1" spc="-30" dirty="0" smtClean="0">
                <a:cs typeface="Calibri"/>
              </a:rPr>
              <a:t> Monitor  para ICPAC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" y="987574"/>
            <a:ext cx="1326818" cy="1824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50" y="996075"/>
            <a:ext cx="1314452" cy="180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37" y="2861590"/>
            <a:ext cx="1315110" cy="1808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" y="2861590"/>
            <a:ext cx="1325503" cy="1822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684" y="1415818"/>
            <a:ext cx="5245852" cy="2950792"/>
          </a:xfrm>
          <a:prstGeom prst="rect">
            <a:avLst/>
          </a:prstGeom>
        </p:spPr>
      </p:pic>
      <p:pic>
        <p:nvPicPr>
          <p:cNvPr id="10242" name="Picture 2" descr="ICPAC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29" y="1011192"/>
            <a:ext cx="1294051" cy="12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5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INICIATIVA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13175" y="733478"/>
            <a:ext cx="2987824" cy="19065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Policy Framework for GEOGLAM</a:t>
            </a:r>
            <a:br>
              <a:rPr lang="en-US" sz="2400" dirty="0" smtClean="0"/>
            </a:br>
            <a:r>
              <a:rPr lang="en-US" sz="2400" dirty="0" smtClean="0"/>
              <a:t>2011 &amp; 2016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450" y="3389437"/>
            <a:ext cx="7029896" cy="1744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5800" b="69828"/>
          <a:stretch/>
        </p:blipFill>
        <p:spPr>
          <a:xfrm>
            <a:off x="6732240" y="2615611"/>
            <a:ext cx="2283530" cy="727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3" y="1111412"/>
            <a:ext cx="5601390" cy="3278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187624" y="3579862"/>
            <a:ext cx="44815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8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4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45438" y="6400800"/>
            <a:ext cx="1019175" cy="341313"/>
          </a:xfrm>
        </p:spPr>
        <p:txBody>
          <a:bodyPr/>
          <a:lstStyle/>
          <a:p>
            <a:fld id="{2540069A-CC0F-564B-8C7A-5C8706C706D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1" name="Picture 9" descr="May_2015_Maize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1" y="1059582"/>
            <a:ext cx="2072826" cy="239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 descr="Mai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71" y="3473076"/>
            <a:ext cx="1611783" cy="118586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 descr="Cassa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8723" y="3472703"/>
            <a:ext cx="1611783" cy="11866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 descr="Screen Shot 2015-11-06 at 8.14.48 A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46629" y="1059582"/>
            <a:ext cx="1383877" cy="239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1131" y="1419622"/>
            <a:ext cx="4887111" cy="2749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87673" y="1059582"/>
            <a:ext cx="419742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b="1" spc="-30" dirty="0" err="1" smtClean="0">
                <a:cs typeface="Calibri"/>
              </a:rPr>
              <a:t>Crop</a:t>
            </a:r>
            <a:r>
              <a:rPr lang="es-ES" sz="1600" b="1" spc="-30" dirty="0" smtClean="0">
                <a:cs typeface="Calibri"/>
              </a:rPr>
              <a:t> Monitor  para Tanzania</a:t>
            </a:r>
          </a:p>
        </p:txBody>
      </p:sp>
      <p:sp>
        <p:nvSpPr>
          <p:cNvPr id="13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>
                <a:solidFill>
                  <a:schemeClr val="bg1"/>
                </a:solidFill>
                <a:latin typeface="Brandon Grotesque Bold" pitchFamily="34" charset="0"/>
              </a:rPr>
              <a:t>PRÓXIMOS PASOS: MAYOR COBERTURA DE CROP MONITORS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7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4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45438" y="6400800"/>
            <a:ext cx="1019175" cy="341313"/>
          </a:xfrm>
        </p:spPr>
        <p:txBody>
          <a:bodyPr/>
          <a:lstStyle/>
          <a:p>
            <a:fld id="{2540069A-CC0F-564B-8C7A-5C8706C706D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>
                <a:solidFill>
                  <a:schemeClr val="bg1"/>
                </a:solidFill>
                <a:latin typeface="Brandon Grotesque Bold" pitchFamily="34" charset="0"/>
              </a:rPr>
              <a:t>PRÓXIMOS PASOS: </a:t>
            </a:r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NUEVOS PROYECTOS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15" y="1475613"/>
            <a:ext cx="86410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u="sng" dirty="0" err="1" smtClean="0">
                <a:cs typeface="Calibri"/>
              </a:rPr>
              <a:t>Servicio</a:t>
            </a:r>
            <a:r>
              <a:rPr lang="en-US" sz="1400" u="sng" dirty="0" smtClean="0">
                <a:cs typeface="Calibri"/>
              </a:rPr>
              <a:t> </a:t>
            </a:r>
            <a:r>
              <a:rPr lang="en-US" sz="1400" u="sng" dirty="0" err="1" smtClean="0">
                <a:cs typeface="Calibri"/>
              </a:rPr>
              <a:t>público</a:t>
            </a:r>
            <a:r>
              <a:rPr lang="en-US" sz="1400" dirty="0" smtClean="0">
                <a:cs typeface="Calibri"/>
              </a:rPr>
              <a:t>: </a:t>
            </a:r>
            <a:r>
              <a:rPr lang="en-US" sz="1400" dirty="0" err="1" smtClean="0">
                <a:cs typeface="Calibri"/>
              </a:rPr>
              <a:t>Información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abierta</a:t>
            </a:r>
            <a:r>
              <a:rPr lang="en-US" sz="1400" dirty="0" smtClean="0">
                <a:cs typeface="Calibri"/>
              </a:rPr>
              <a:t>, </a:t>
            </a:r>
            <a:r>
              <a:rPr lang="en-US" sz="1400" dirty="0" err="1" smtClean="0">
                <a:cs typeface="Calibri"/>
              </a:rPr>
              <a:t>oportuna</a:t>
            </a:r>
            <a:r>
              <a:rPr lang="en-US" sz="1400" dirty="0" smtClean="0">
                <a:cs typeface="Calibri"/>
              </a:rPr>
              <a:t>, </a:t>
            </a:r>
            <a:r>
              <a:rPr lang="en-US" sz="1400" dirty="0" err="1" smtClean="0">
                <a:cs typeface="Calibri"/>
              </a:rPr>
              <a:t>basada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en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métodos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científicos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accerca</a:t>
            </a:r>
            <a:r>
              <a:rPr lang="en-US" sz="1400" dirty="0" smtClean="0">
                <a:cs typeface="Calibri"/>
              </a:rPr>
              <a:t> del </a:t>
            </a:r>
            <a:r>
              <a:rPr lang="en-US" sz="1400" dirty="0" err="1" smtClean="0">
                <a:cs typeface="Calibri"/>
              </a:rPr>
              <a:t>estado</a:t>
            </a:r>
            <a:r>
              <a:rPr lang="en-US" sz="1400" dirty="0" smtClean="0">
                <a:cs typeface="Calibri"/>
              </a:rPr>
              <a:t> de </a:t>
            </a:r>
            <a:r>
              <a:rPr lang="en-US" sz="1400" dirty="0" err="1" smtClean="0">
                <a:cs typeface="Calibri"/>
              </a:rPr>
              <a:t>los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cultivos</a:t>
            </a:r>
            <a:r>
              <a:rPr lang="en-US" sz="1400" dirty="0" smtClean="0">
                <a:cs typeface="Calibri"/>
              </a:rPr>
              <a:t>. </a:t>
            </a:r>
            <a:r>
              <a:rPr lang="en-US" sz="1400" dirty="0" err="1" smtClean="0">
                <a:cs typeface="Calibri"/>
              </a:rPr>
              <a:t>Apoyando</a:t>
            </a:r>
            <a:r>
              <a:rPr lang="en-US" sz="1400" dirty="0" smtClean="0">
                <a:cs typeface="Calibri"/>
              </a:rPr>
              <a:t> la </a:t>
            </a:r>
            <a:r>
              <a:rPr lang="en-US" sz="1400" dirty="0" err="1" smtClean="0">
                <a:cs typeface="Calibri"/>
              </a:rPr>
              <a:t>transparencia</a:t>
            </a:r>
            <a:r>
              <a:rPr lang="en-US" sz="1400" dirty="0" smtClean="0">
                <a:cs typeface="Calibri"/>
              </a:rPr>
              <a:t> y </a:t>
            </a:r>
            <a:r>
              <a:rPr lang="en-US" sz="1400" dirty="0" err="1" smtClean="0">
                <a:cs typeface="Calibri"/>
              </a:rPr>
              <a:t>fortalecienciendo</a:t>
            </a:r>
            <a:r>
              <a:rPr lang="en-US" sz="1400" dirty="0" smtClean="0">
                <a:cs typeface="Calibri"/>
              </a:rPr>
              <a:t> la </a:t>
            </a:r>
            <a:r>
              <a:rPr lang="en-US" sz="1400" dirty="0" err="1" smtClean="0">
                <a:cs typeface="Calibri"/>
              </a:rPr>
              <a:t>confinaza</a:t>
            </a:r>
            <a:r>
              <a:rPr lang="en-US" sz="1400" dirty="0" smtClean="0">
                <a:cs typeface="Calibri"/>
              </a:rPr>
              <a:t> entre </a:t>
            </a:r>
            <a:r>
              <a:rPr lang="en-US" sz="1400" dirty="0" err="1" smtClean="0">
                <a:cs typeface="Calibri"/>
              </a:rPr>
              <a:t>los</a:t>
            </a:r>
            <a:r>
              <a:rPr lang="en-US" sz="1400" dirty="0" smtClean="0">
                <a:cs typeface="Calibri"/>
              </a:rPr>
              <a:t> partners.</a:t>
            </a:r>
          </a:p>
          <a:p>
            <a:pPr>
              <a:spcBef>
                <a:spcPts val="0"/>
              </a:spcBef>
            </a:pPr>
            <a:endParaRPr lang="es-ES" sz="14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ES" sz="1400" dirty="0" smtClean="0">
                <a:cs typeface="Calibri"/>
              </a:rPr>
              <a:t>La </a:t>
            </a:r>
            <a:r>
              <a:rPr lang="es-ES" sz="1400" u="sng" dirty="0" smtClean="0">
                <a:cs typeface="Calibri"/>
              </a:rPr>
              <a:t>cooperación internacional </a:t>
            </a:r>
            <a:r>
              <a:rPr lang="es-ES" sz="1400" dirty="0" smtClean="0">
                <a:cs typeface="Calibri"/>
              </a:rPr>
              <a:t>y el intercambio de información son fundamentales.</a:t>
            </a:r>
          </a:p>
          <a:p>
            <a:pPr>
              <a:spcBef>
                <a:spcPts val="0"/>
              </a:spcBef>
            </a:pPr>
            <a:endParaRPr lang="es-ES" sz="14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ES" sz="1400" dirty="0" smtClean="0"/>
              <a:t>Avanzar para </a:t>
            </a:r>
            <a:r>
              <a:rPr lang="es-ES" sz="1400" u="sng" dirty="0" smtClean="0"/>
              <a:t>salvar </a:t>
            </a:r>
            <a:r>
              <a:rPr lang="es-ES" sz="1400" u="sng" dirty="0"/>
              <a:t>la </a:t>
            </a:r>
            <a:r>
              <a:rPr lang="es-ES" sz="1400" u="sng" dirty="0" smtClean="0"/>
              <a:t>distancia </a:t>
            </a:r>
            <a:r>
              <a:rPr lang="es-ES" sz="1400" dirty="0" smtClean="0"/>
              <a:t>entre </a:t>
            </a:r>
            <a:r>
              <a:rPr lang="es-ES" sz="1400" dirty="0"/>
              <a:t>las comunidades de Teledetección y </a:t>
            </a:r>
            <a:r>
              <a:rPr lang="es-ES" sz="1400" dirty="0" smtClean="0"/>
              <a:t>Economía.</a:t>
            </a:r>
          </a:p>
          <a:p>
            <a:pPr>
              <a:spcBef>
                <a:spcPts val="0"/>
              </a:spcBef>
            </a:pPr>
            <a:endParaRPr lang="es-ES" sz="1400" u="sng" dirty="0">
              <a:cs typeface="Calibri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1400" dirty="0"/>
              <a:t>Aumentar la comunicación y la </a:t>
            </a:r>
            <a:r>
              <a:rPr lang="es-ES" altLang="en-US" sz="1400" u="sng" dirty="0"/>
              <a:t>transferencia de conocimientos </a:t>
            </a:r>
            <a:r>
              <a:rPr lang="es-ES" altLang="en-US" sz="1400" dirty="0"/>
              <a:t>entre las autoridades nacionales, regionales e </a:t>
            </a:r>
            <a:r>
              <a:rPr lang="es-ES" altLang="en-US" sz="1400" dirty="0" smtClean="0"/>
              <a:t>internacionales.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u="sng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dirty="0" smtClean="0"/>
              <a:t>Integración de recursos ya existentes a través de herramientas sencillas de utilizar dirigidas a todos los usuarios.</a:t>
            </a:r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044868" y="1056986"/>
            <a:ext cx="1054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/>
              <a:t>Resumen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29000" y="425186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www.cropmonitor.org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6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4189"/>
            <a:ext cx="6643734" cy="2946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AR" sz="1000" dirty="0" smtClean="0">
                <a:solidFill>
                  <a:schemeClr val="bg1"/>
                </a:solidFill>
                <a:latin typeface="Brandon Grotesque Regular" pitchFamily="34" charset="0"/>
              </a:rPr>
              <a:t>CONTACTOS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1203598"/>
            <a:ext cx="8463314" cy="310319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400" b="0" dirty="0" smtClean="0"/>
              <a:t>Contacts</a:t>
            </a:r>
          </a:p>
          <a:p>
            <a:pPr marL="914400" lvl="2" indent="0">
              <a:buNone/>
            </a:pPr>
            <a:r>
              <a:rPr lang="en-US" sz="4200" b="0" dirty="0" smtClean="0"/>
              <a:t>Antonio Sanchez - GEO-Spatial Developer </a:t>
            </a:r>
            <a:r>
              <a:rPr lang="en-US" sz="4200" b="0" dirty="0" smtClean="0">
                <a:hlinkClick r:id="rId4"/>
              </a:rPr>
              <a:t>asgalve@umd.edu</a:t>
            </a:r>
            <a:endParaRPr lang="en-US" sz="4200" b="0" dirty="0" smtClean="0"/>
          </a:p>
          <a:p>
            <a:pPr marL="914400" lvl="2" indent="0">
              <a:buNone/>
            </a:pPr>
            <a:endParaRPr lang="en-US" sz="4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GEOGLAM</a:t>
            </a:r>
            <a:endParaRPr lang="en-US" sz="2000" b="0" dirty="0" smtClean="0"/>
          </a:p>
          <a:p>
            <a:pPr lvl="1"/>
            <a:r>
              <a:rPr lang="en-US" sz="2000" dirty="0" smtClean="0"/>
              <a:t>A</a:t>
            </a:r>
            <a:r>
              <a:rPr lang="en-US" sz="2000" b="0" dirty="0" smtClean="0"/>
              <a:t>lyssa Whitcraft (GEOGLAM Secretariat, CEOS liaison, </a:t>
            </a:r>
            <a:r>
              <a:rPr lang="en-US" sz="2000" b="0" dirty="0" err="1" smtClean="0"/>
              <a:t>AmeriGEOSS</a:t>
            </a:r>
            <a:r>
              <a:rPr lang="en-US" sz="2000" b="0" dirty="0" smtClean="0"/>
              <a:t> Food Security Working Group Lead) - </a:t>
            </a:r>
            <a:r>
              <a:rPr lang="en-US" sz="2000" b="0" dirty="0" smtClean="0">
                <a:hlinkClick r:id="rId5"/>
              </a:rPr>
              <a:t>akwhitcraft@geoglam.org</a:t>
            </a:r>
            <a:r>
              <a:rPr lang="en-US" sz="2000" b="0" dirty="0" smtClean="0"/>
              <a:t> </a:t>
            </a:r>
          </a:p>
          <a:p>
            <a:pPr lvl="1"/>
            <a:r>
              <a:rPr lang="en-US" sz="2000" b="0" dirty="0" smtClean="0"/>
              <a:t>Inbal Becker-Reshef (GEOGLAM Secretariat, Crop Monitor lead) – </a:t>
            </a:r>
            <a:r>
              <a:rPr lang="en-US" sz="2000" b="0" dirty="0" smtClean="0">
                <a:hlinkClick r:id="rId6"/>
              </a:rPr>
              <a:t>ireshef@geoglam.org</a:t>
            </a:r>
            <a:r>
              <a:rPr lang="en-US" sz="2000" b="0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Crop Monitor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 smtClean="0"/>
              <a:t>Michael Humber (Senior Faculty Specialist, Crop Monitor) – </a:t>
            </a:r>
            <a:r>
              <a:rPr lang="en-US" sz="1600" dirty="0" smtClean="0">
                <a:hlinkClick r:id="rId7"/>
              </a:rPr>
              <a:t>mhumber@umd.edu</a:t>
            </a:r>
            <a:endParaRPr lang="en-US" sz="16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 smtClean="0"/>
              <a:t>Brian Barker </a:t>
            </a:r>
            <a:r>
              <a:rPr lang="en-US" sz="1600" dirty="0"/>
              <a:t>(Senior Faculty Specialist, Crop Monitor</a:t>
            </a:r>
            <a:r>
              <a:rPr lang="en-US" sz="1600" dirty="0" smtClean="0"/>
              <a:t>) – </a:t>
            </a:r>
            <a:r>
              <a:rPr lang="en-US" sz="1600" dirty="0" smtClean="0">
                <a:hlinkClick r:id="rId8"/>
              </a:rPr>
              <a:t>bbarker1@umd.edu</a:t>
            </a:r>
            <a:endParaRPr lang="en-US" sz="16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 smtClean="0"/>
              <a:t>Estefania </a:t>
            </a:r>
            <a:r>
              <a:rPr lang="en-US" sz="1600" dirty="0" err="1" smtClean="0"/>
              <a:t>Puricelli</a:t>
            </a:r>
            <a:r>
              <a:rPr lang="en-US" sz="1600" dirty="0" smtClean="0"/>
              <a:t> </a:t>
            </a:r>
            <a:r>
              <a:rPr lang="en-US" sz="1600" dirty="0"/>
              <a:t>(Senior Faculty Specialist, Crop Monitor</a:t>
            </a:r>
            <a:r>
              <a:rPr lang="en-US" sz="1600" dirty="0" smtClean="0"/>
              <a:t>) – </a:t>
            </a:r>
            <a:r>
              <a:rPr lang="en-US" sz="1600" dirty="0" smtClean="0">
                <a:hlinkClick r:id="rId9"/>
              </a:rPr>
              <a:t>epuricel@umd.edu</a:t>
            </a:r>
            <a:endParaRPr lang="en-US" sz="16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 smtClean="0"/>
              <a:t>Christina Justice </a:t>
            </a:r>
            <a:r>
              <a:rPr lang="en-US" sz="1600" dirty="0"/>
              <a:t>(Senior Faculty Specialist, Crop Monitor</a:t>
            </a:r>
            <a:r>
              <a:rPr lang="en-US" sz="1600" dirty="0" smtClean="0"/>
              <a:t>) – </a:t>
            </a:r>
            <a:r>
              <a:rPr lang="en-US" sz="1600" dirty="0" smtClean="0">
                <a:hlinkClick r:id="rId10"/>
              </a:rPr>
              <a:t>justice@umd.edu</a:t>
            </a:r>
            <a:endParaRPr lang="en-US" sz="1600" dirty="0" smtClean="0"/>
          </a:p>
          <a:p>
            <a:pPr lvl="1"/>
            <a:endParaRPr lang="en-US" sz="2000" b="0" dirty="0" smtClean="0"/>
          </a:p>
          <a:p>
            <a:pPr marL="0" indent="0">
              <a:buNone/>
            </a:pPr>
            <a:r>
              <a:rPr lang="en-US" sz="2400" b="0" dirty="0" smtClean="0"/>
              <a:t>Resources</a:t>
            </a:r>
          </a:p>
          <a:p>
            <a:pPr lvl="1"/>
            <a:r>
              <a:rPr lang="en-US" sz="2000" b="0" dirty="0" smtClean="0">
                <a:hlinkClick r:id="rId11"/>
              </a:rPr>
              <a:t>www.geoglam.org</a:t>
            </a:r>
            <a:endParaRPr lang="en-US" sz="2000" b="0" dirty="0" smtClean="0"/>
          </a:p>
          <a:p>
            <a:pPr lvl="1"/>
            <a:r>
              <a:rPr lang="en-US" sz="2000" b="0" dirty="0" smtClean="0">
                <a:hlinkClick r:id="rId12"/>
              </a:rPr>
              <a:t>www.cropmonitor.org</a:t>
            </a:r>
            <a:r>
              <a:rPr lang="en-US" sz="2000" b="0" dirty="0" smtClean="0"/>
              <a:t> </a:t>
            </a:r>
          </a:p>
          <a:p>
            <a:pPr lvl="1"/>
            <a:r>
              <a:rPr lang="en-US" sz="2000" b="0" dirty="0" smtClean="0">
                <a:hlinkClick r:id="rId13"/>
              </a:rPr>
              <a:t>www.twitter.com/G20_GEOGLAM</a:t>
            </a:r>
            <a:endParaRPr lang="en-US" sz="2000" b="0" dirty="0" smtClean="0"/>
          </a:p>
          <a:p>
            <a:pPr lvl="1"/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785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antalla-bolsa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>
                <a:solidFill>
                  <a:schemeClr val="bg1"/>
                </a:solidFill>
                <a:latin typeface="Brandon Grotesque Bold" pitchFamily="34" charset="0"/>
              </a:rPr>
              <a:t>INICIATIVA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6" name="Rectangle 5"/>
          <p:cNvSpPr txBox="1">
            <a:spLocks noGrp="1" noChangeArrowheads="1"/>
          </p:cNvSpPr>
          <p:nvPr/>
        </p:nvSpPr>
        <p:spPr bwMode="auto">
          <a:xfrm>
            <a:off x="7239000" y="6600825"/>
            <a:ext cx="19050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har char="•"/>
              <a:defRPr sz="2800" b="1">
                <a:solidFill>
                  <a:srgbClr val="005FAA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400" b="1">
                <a:solidFill>
                  <a:srgbClr val="0066FF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000" b="1" i="1">
                <a:solidFill>
                  <a:srgbClr val="0066FF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fld id="{54BB6139-14B3-43ED-B79D-A26852D28778}" type="slidenum">
              <a:rPr lang="en-US" altLang="en-US" sz="1200" b="0">
                <a:solidFill>
                  <a:srgbClr val="002569"/>
                </a:solidFill>
              </a:rPr>
              <a:pPr algn="r">
                <a:spcBef>
                  <a:spcPct val="50000"/>
                </a:spcBef>
                <a:buFontTx/>
                <a:buNone/>
              </a:pPr>
              <a:t>3</a:t>
            </a:fld>
            <a:r>
              <a:rPr lang="en-US" altLang="en-US" sz="1200" b="0">
                <a:solidFill>
                  <a:srgbClr val="002569"/>
                </a:solidFill>
              </a:rPr>
              <a:t> / 21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7"/>
          <a:stretch>
            <a:fillRect/>
          </a:stretch>
        </p:blipFill>
        <p:spPr bwMode="auto">
          <a:xfrm>
            <a:off x="2555874" y="3379787"/>
            <a:ext cx="9509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sadc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81" y="2099272"/>
            <a:ext cx="679450" cy="657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usaid_logo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" y="1408121"/>
            <a:ext cx="1341438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esa-logo4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0" b="24356"/>
          <a:stretch>
            <a:fillRect/>
          </a:stretch>
        </p:blipFill>
        <p:spPr bwMode="auto">
          <a:xfrm>
            <a:off x="2506265" y="2778919"/>
            <a:ext cx="1228725" cy="536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giews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977115"/>
            <a:ext cx="889000" cy="765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cgiar%20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31" y="3384152"/>
            <a:ext cx="684212" cy="781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56" y="2314580"/>
            <a:ext cx="1033462" cy="47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4" descr="logo-conab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3" y="4412672"/>
            <a:ext cx="1179512" cy="569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5" descr="isro-logo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69" y="3886203"/>
            <a:ext cx="749300" cy="638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8" descr="logointa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6" r="2487"/>
          <a:stretch>
            <a:fillRect/>
          </a:stretch>
        </p:blipFill>
        <p:spPr bwMode="auto">
          <a:xfrm>
            <a:off x="5229802" y="1024555"/>
            <a:ext cx="75882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9" descr="cnsa_logo_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3784209"/>
            <a:ext cx="790575" cy="582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0" descr="csa-logo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1" y="3365296"/>
            <a:ext cx="571500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1" descr="logo_AgricultureAgriFoodCanada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992188"/>
            <a:ext cx="1936750" cy="37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6" y="3921518"/>
            <a:ext cx="1128713" cy="612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8" descr="mars2009blu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79" y="1819677"/>
            <a:ext cx="882650" cy="498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http://ec.europa.eu/enterprise/newsroom/cf/_getimage.cfm?doc_id=618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18" y="4572394"/>
            <a:ext cx="1104900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31" y="3180952"/>
            <a:ext cx="1057275" cy="593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 descr="ARC logo COLOR for WORD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617" y="3040857"/>
            <a:ext cx="919162" cy="55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1718266"/>
            <a:ext cx="765175" cy="612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16" y="2086769"/>
            <a:ext cx="466725" cy="511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s://encrypted-tbn1.google.com/images?q=tbn:ANd9GcRmZxGsov9t4TSeOMUXxAuA_3imJTpc-PTF-_AIYoduFsJJ_h4k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481" y="4169667"/>
            <a:ext cx="857250" cy="639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17513" r="7782" b="15131"/>
          <a:stretch>
            <a:fillRect/>
          </a:stretch>
        </p:blipFill>
        <p:spPr bwMode="auto">
          <a:xfrm>
            <a:off x="2306242" y="4533893"/>
            <a:ext cx="1295400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19" y="989013"/>
            <a:ext cx="760412" cy="1036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SIRO Logo">
            <a:hlinkClick r:id="rId27" tooltip="CSIRO Logo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960046"/>
            <a:ext cx="661987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2184" r="27522" b="41943"/>
          <a:stretch>
            <a:fillRect/>
          </a:stretch>
        </p:blipFill>
        <p:spPr bwMode="auto">
          <a:xfrm>
            <a:off x="5118900" y="1744672"/>
            <a:ext cx="692150" cy="688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2" y="3577432"/>
            <a:ext cx="984250" cy="284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98" y="1784752"/>
            <a:ext cx="8921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4329111"/>
            <a:ext cx="6254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ireshef\Pictures\logo\umd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47" y="362902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7" descr="caas.jpe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44" y="2375302"/>
            <a:ext cx="157956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ttp://www.google.fr/url?source=imglanding&amp;ct=img&amp;q=https://www.ghrsst.org/files/imagelibrary/ceos.png&amp;sa=X&amp;ei=LmZ5UtHlK5OwqAHi34C4BA&amp;ved=0CAkQ8wc&amp;usg=AFQjCNFdShHUo4ZyltzLNV9Hs12sJLGr1w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1" y="4210846"/>
            <a:ext cx="12096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5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005FAA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0066FF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 i="1">
                <a:solidFill>
                  <a:srgbClr val="0066FF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5FAA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b="0">
              <a:solidFill>
                <a:schemeClr val="tx1"/>
              </a:solidFill>
            </a:endParaRPr>
          </a:p>
        </p:txBody>
      </p:sp>
      <p:pic>
        <p:nvPicPr>
          <p:cNvPr id="42" name="Picture 61" descr="ANd9GcTuaFrmUJcTvue5DuMWVfNIXxHU76PV7PA56rmpNjopJoIwDrQLlA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r="8298"/>
          <a:stretch>
            <a:fillRect/>
          </a:stretch>
        </p:blipFill>
        <p:spPr bwMode="auto">
          <a:xfrm>
            <a:off x="7758114" y="2837648"/>
            <a:ext cx="6127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0" descr="SERVIR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53" y="2765033"/>
            <a:ext cx="79216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59" descr="UCL_Logo.jpg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98" y="2428475"/>
            <a:ext cx="863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0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804314"/>
            <a:ext cx="12795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64" descr="SIAP.jpg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50" y="3612854"/>
            <a:ext cx="863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65" descr="VITO_2.jpg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" y="1923355"/>
            <a:ext cx="10890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66" descr="SIGMA_FP7.jpg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" y="2309817"/>
            <a:ext cx="94932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8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3877864"/>
            <a:ext cx="6826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68" descr="FAO.png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06" y="956870"/>
            <a:ext cx="6477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69" descr="USDA.jpg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05" y="2252265"/>
            <a:ext cx="6937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70" descr="RCMRD_logo.jp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19" y="2070895"/>
            <a:ext cx="6302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1112838" y="3816151"/>
            <a:ext cx="1257300" cy="428625"/>
            <a:chOff x="1417638" y="5364163"/>
            <a:chExt cx="1257300" cy="428625"/>
          </a:xfrm>
        </p:grpSpPr>
        <p:pic>
          <p:nvPicPr>
            <p:cNvPr id="54" name="Image 73" descr="Ukrainian_HydroMet.jpg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6" r="4846"/>
            <a:stretch>
              <a:fillRect/>
            </a:stretch>
          </p:blipFill>
          <p:spPr bwMode="auto">
            <a:xfrm>
              <a:off x="1427517" y="5364163"/>
              <a:ext cx="1247421" cy="4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638" y="5375871"/>
              <a:ext cx="267755" cy="41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Image 75" descr="GEOnetcast.png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7" y="3519284"/>
            <a:ext cx="13335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77" descr="European_Commission.png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31" y="964808"/>
            <a:ext cx="8366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78" descr="SANSA.jpg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41" y="1650804"/>
            <a:ext cx="996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 79" descr="FEWSNET.jpg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43" y="2045493"/>
            <a:ext cx="11890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DAFF_ABARES_Stacked-01.png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4596" r="3899" b="4596"/>
          <a:stretch>
            <a:fillRect/>
          </a:stretch>
        </p:blipFill>
        <p:spPr bwMode="auto">
          <a:xfrm>
            <a:off x="2587409" y="1419626"/>
            <a:ext cx="102076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 81" descr="IFPRI.jpg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29" y="2661044"/>
            <a:ext cx="5699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82" descr="CIMMYT.jpg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68" y="2740427"/>
            <a:ext cx="86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98" y="4389132"/>
            <a:ext cx="8270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3899101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15955" r="2950" b="13934"/>
          <a:stretch>
            <a:fillRect/>
          </a:stretch>
        </p:blipFill>
        <p:spPr bwMode="auto">
          <a:xfrm>
            <a:off x="82153" y="2778919"/>
            <a:ext cx="1263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r="19212"/>
          <a:stretch>
            <a:fillRect/>
          </a:stretch>
        </p:blipFill>
        <p:spPr bwMode="auto">
          <a:xfrm>
            <a:off x="6942138" y="2299695"/>
            <a:ext cx="7477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 65" descr="CNR-IREA.jpg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445668"/>
            <a:ext cx="849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8" y="4226318"/>
            <a:ext cx="6111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86" y="984266"/>
            <a:ext cx="716575" cy="7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CROP MONITOR: UNA INICIATIVA DE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7" y="1078632"/>
            <a:ext cx="4462313" cy="27889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7884" y="1059582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GEOGLAM Crop Monitor for AMIS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695060" y="1491630"/>
            <a:ext cx="4197420" cy="2808312"/>
          </a:xfrm>
        </p:spPr>
        <p:txBody>
          <a:bodyPr>
            <a:normAutofit/>
          </a:bodyPr>
          <a:lstStyle/>
          <a:p>
            <a:r>
              <a:rPr lang="en-US" sz="1600" spc="-30" dirty="0" err="1" smtClean="0"/>
              <a:t>Desarrollado</a:t>
            </a:r>
            <a:r>
              <a:rPr lang="en-US" sz="1600" spc="-30" dirty="0" smtClean="0"/>
              <a:t> a </a:t>
            </a:r>
            <a:r>
              <a:rPr lang="en-US" sz="1600" spc="-30" dirty="0" err="1" smtClean="0"/>
              <a:t>partir</a:t>
            </a:r>
            <a:r>
              <a:rPr lang="en-US" sz="1600" spc="-30" dirty="0" smtClean="0"/>
              <a:t> de </a:t>
            </a:r>
            <a:r>
              <a:rPr lang="en-US" sz="1600" spc="-30" dirty="0" err="1" smtClean="0"/>
              <a:t>una</a:t>
            </a:r>
            <a:r>
              <a:rPr lang="en-US" sz="1600" spc="-30" dirty="0" smtClean="0"/>
              <a:t> </a:t>
            </a:r>
            <a:r>
              <a:rPr lang="es-ES" sz="1600" spc="-30" dirty="0" smtClean="0"/>
              <a:t>petición del</a:t>
            </a:r>
            <a:r>
              <a:rPr lang="en-US" sz="1600" spc="-30" dirty="0" smtClean="0"/>
              <a:t> </a:t>
            </a:r>
            <a:r>
              <a:rPr lang="en-US" sz="1600" spc="-30" dirty="0"/>
              <a:t>G-20 </a:t>
            </a:r>
            <a:r>
              <a:rPr lang="en-US" sz="1600" spc="-30" dirty="0" smtClean="0"/>
              <a:t>AMIS.</a:t>
            </a:r>
            <a:endParaRPr lang="en-US" sz="1600" spc="-30" dirty="0"/>
          </a:p>
          <a:p>
            <a:r>
              <a:rPr lang="en-US" sz="1600" spc="-30" dirty="0" err="1" smtClean="0">
                <a:cs typeface="Calibri"/>
              </a:rPr>
              <a:t>Objetivo</a:t>
            </a:r>
            <a:r>
              <a:rPr lang="en-US" sz="1600" spc="-30" dirty="0" smtClean="0">
                <a:cs typeface="Calibri"/>
              </a:rPr>
              <a:t>: </a:t>
            </a:r>
            <a:r>
              <a:rPr lang="en-US" sz="1600" spc="-30" dirty="0" err="1" smtClean="0">
                <a:cs typeface="Calibri"/>
              </a:rPr>
              <a:t>Añadir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transparencia</a:t>
            </a:r>
            <a:r>
              <a:rPr lang="en-US" sz="1600" spc="-30" dirty="0" smtClean="0">
                <a:cs typeface="Calibri"/>
              </a:rPr>
              <a:t> y rigor a la </a:t>
            </a:r>
            <a:r>
              <a:rPr lang="en-US" sz="1600" spc="-30" dirty="0" err="1" smtClean="0">
                <a:cs typeface="Calibri"/>
              </a:rPr>
              <a:t>evaluación</a:t>
            </a:r>
            <a:r>
              <a:rPr lang="en-US" sz="1600" spc="-30" dirty="0" smtClean="0">
                <a:cs typeface="Calibri"/>
              </a:rPr>
              <a:t> de las </a:t>
            </a:r>
            <a:r>
              <a:rPr lang="en-US" sz="1600" spc="-30" dirty="0" err="1" smtClean="0">
                <a:cs typeface="Calibri"/>
              </a:rPr>
              <a:t>condiciones</a:t>
            </a:r>
            <a:r>
              <a:rPr lang="en-US" sz="1600" spc="-30" dirty="0" smtClean="0">
                <a:cs typeface="Calibri"/>
              </a:rPr>
              <a:t> de </a:t>
            </a:r>
            <a:r>
              <a:rPr lang="en-US" sz="1600" spc="-30" dirty="0" err="1" smtClean="0">
                <a:cs typeface="Calibri"/>
              </a:rPr>
              <a:t>cultivos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en</a:t>
            </a:r>
            <a:r>
              <a:rPr lang="en-US" sz="1600" spc="-30" dirty="0" smtClean="0">
                <a:cs typeface="Calibri"/>
              </a:rPr>
              <a:t> las </a:t>
            </a:r>
            <a:r>
              <a:rPr lang="en-US" sz="1600" spc="-30" dirty="0" err="1" smtClean="0">
                <a:cs typeface="Calibri"/>
              </a:rPr>
              <a:t>principales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áreas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agrícolas</a:t>
            </a:r>
            <a:r>
              <a:rPr lang="en-US" sz="1600" spc="-30" dirty="0" smtClean="0">
                <a:cs typeface="Calibri"/>
              </a:rPr>
              <a:t>.</a:t>
            </a:r>
          </a:p>
          <a:p>
            <a:pPr lvl="1"/>
            <a:r>
              <a:rPr lang="en-US" sz="1200" b="0" spc="-30" dirty="0" err="1" smtClean="0">
                <a:solidFill>
                  <a:srgbClr val="005FAA"/>
                </a:solidFill>
                <a:cs typeface="Calibri"/>
              </a:rPr>
              <a:t>Identificar</a:t>
            </a:r>
            <a:r>
              <a:rPr lang="en-US" sz="1200" b="0" spc="-30" dirty="0" smtClean="0">
                <a:solidFill>
                  <a:srgbClr val="005FAA"/>
                </a:solidFill>
                <a:cs typeface="Calibri"/>
              </a:rPr>
              <a:t> </a:t>
            </a:r>
            <a:r>
              <a:rPr lang="en-US" sz="1200" b="0" spc="-30" dirty="0" err="1" smtClean="0">
                <a:solidFill>
                  <a:srgbClr val="005FAA"/>
                </a:solidFill>
                <a:cs typeface="Calibri"/>
              </a:rPr>
              <a:t>posibles</a:t>
            </a:r>
            <a:r>
              <a:rPr lang="en-US" sz="1200" b="0" spc="-30" dirty="0" smtClean="0">
                <a:solidFill>
                  <a:srgbClr val="005FAA"/>
                </a:solidFill>
                <a:cs typeface="Calibri"/>
              </a:rPr>
              <a:t> </a:t>
            </a:r>
            <a:r>
              <a:rPr lang="en-US" sz="1200" b="0" spc="-30" dirty="0" err="1" smtClean="0">
                <a:solidFill>
                  <a:srgbClr val="005FAA"/>
                </a:solidFill>
                <a:cs typeface="Calibri"/>
              </a:rPr>
              <a:t>problemas</a:t>
            </a:r>
            <a:r>
              <a:rPr lang="en-US" sz="1200" b="0" spc="-30" dirty="0" smtClean="0">
                <a:solidFill>
                  <a:srgbClr val="005FAA"/>
                </a:solidFill>
                <a:cs typeface="Calibri"/>
              </a:rPr>
              <a:t> </a:t>
            </a:r>
            <a:r>
              <a:rPr lang="en-US" sz="1200" b="0" spc="-30" dirty="0" err="1" smtClean="0">
                <a:solidFill>
                  <a:srgbClr val="005FAA"/>
                </a:solidFill>
                <a:cs typeface="Calibri"/>
              </a:rPr>
              <a:t>en</a:t>
            </a:r>
            <a:r>
              <a:rPr lang="en-US" sz="1200" b="0" spc="-30" dirty="0" smtClean="0">
                <a:solidFill>
                  <a:srgbClr val="005FAA"/>
                </a:solidFill>
                <a:cs typeface="Calibri"/>
              </a:rPr>
              <a:t> la </a:t>
            </a:r>
            <a:r>
              <a:rPr lang="en-US" sz="1200" b="0" spc="-30" dirty="0" err="1" smtClean="0">
                <a:solidFill>
                  <a:srgbClr val="005FAA"/>
                </a:solidFill>
                <a:cs typeface="Calibri"/>
              </a:rPr>
              <a:t>producción</a:t>
            </a:r>
            <a:r>
              <a:rPr lang="en-US" sz="1200" b="0" spc="-30" dirty="0" smtClean="0">
                <a:solidFill>
                  <a:srgbClr val="005FAA"/>
                </a:solidFill>
                <a:cs typeface="Calibri"/>
              </a:rPr>
              <a:t>.</a:t>
            </a:r>
            <a:endParaRPr lang="en-US" sz="1200" b="0" spc="-30" dirty="0">
              <a:solidFill>
                <a:srgbClr val="005FAA"/>
              </a:solidFill>
              <a:cs typeface="Calibri"/>
            </a:endParaRPr>
          </a:p>
          <a:p>
            <a:r>
              <a:rPr lang="en-US" sz="1600" spc="-30" dirty="0" err="1" smtClean="0"/>
              <a:t>Enfoque</a:t>
            </a:r>
            <a:r>
              <a:rPr lang="en-US" sz="1600" spc="-30" dirty="0" smtClean="0"/>
              <a:t>: </a:t>
            </a:r>
            <a:r>
              <a:rPr lang="en-US" sz="1600" spc="-30" dirty="0" err="1" smtClean="0"/>
              <a:t>Brindar</a:t>
            </a:r>
            <a:r>
              <a:rPr lang="en-US" sz="1600" spc="-30" dirty="0" smtClean="0"/>
              <a:t> </a:t>
            </a:r>
            <a:r>
              <a:rPr lang="en-US" sz="1600" spc="-30" dirty="0" err="1" smtClean="0"/>
              <a:t>informacion</a:t>
            </a:r>
            <a:r>
              <a:rPr lang="en-US" sz="1600" spc="-30" dirty="0" smtClean="0"/>
              <a:t> a </a:t>
            </a:r>
            <a:r>
              <a:rPr lang="en-US" sz="1600" spc="-30" dirty="0" err="1" smtClean="0"/>
              <a:t>los</a:t>
            </a:r>
            <a:r>
              <a:rPr lang="en-US" sz="1600" spc="-30" dirty="0" smtClean="0"/>
              <a:t> </a:t>
            </a:r>
            <a:r>
              <a:rPr lang="en-US" sz="1600" spc="-30" dirty="0" err="1" smtClean="0"/>
              <a:t>mercados</a:t>
            </a:r>
            <a:r>
              <a:rPr lang="en-US" sz="1600" spc="-30" dirty="0" smtClean="0"/>
              <a:t>.</a:t>
            </a:r>
            <a:endParaRPr lang="en-US" sz="1600" spc="-30" dirty="0" smtClean="0">
              <a:cs typeface="Calibri"/>
            </a:endParaRPr>
          </a:p>
          <a:p>
            <a:r>
              <a:rPr lang="en-US" sz="1600" spc="-30" dirty="0" err="1" smtClean="0">
                <a:cs typeface="Calibri"/>
              </a:rPr>
              <a:t>Refleja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consenso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internacional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sobre</a:t>
            </a:r>
            <a:r>
              <a:rPr lang="en-US" sz="1600" spc="-30" dirty="0" smtClean="0">
                <a:cs typeface="Calibri"/>
              </a:rPr>
              <a:t> las </a:t>
            </a:r>
            <a:r>
              <a:rPr lang="en-US" sz="1600" spc="-30" dirty="0" err="1" smtClean="0">
                <a:cs typeface="Calibri"/>
              </a:rPr>
              <a:t>condiciones</a:t>
            </a:r>
            <a:r>
              <a:rPr lang="en-US" sz="1600" spc="-30" dirty="0" smtClean="0">
                <a:cs typeface="Calibri"/>
              </a:rPr>
              <a:t> de </a:t>
            </a:r>
            <a:r>
              <a:rPr lang="en-US" sz="1600" spc="-30" dirty="0" err="1" smtClean="0">
                <a:cs typeface="Calibri"/>
              </a:rPr>
              <a:t>cultivos</a:t>
            </a:r>
            <a:r>
              <a:rPr lang="en-US" sz="1600" spc="-30" dirty="0" smtClean="0">
                <a:cs typeface="Calibri"/>
              </a:rPr>
              <a:t> entre </a:t>
            </a:r>
            <a:r>
              <a:rPr lang="en-US" sz="1600" spc="-30" dirty="0" err="1" smtClean="0">
                <a:cs typeface="Calibri"/>
              </a:rPr>
              <a:t>sistemas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existentes</a:t>
            </a:r>
            <a:r>
              <a:rPr lang="en-US" sz="1600" spc="-30" dirty="0" smtClean="0">
                <a:cs typeface="Calibri"/>
              </a:rPr>
              <a:t>.</a:t>
            </a:r>
            <a:endParaRPr lang="en-US" sz="1600" spc="-3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909629" y="3921179"/>
            <a:ext cx="218119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spc="-30" dirty="0" smtClean="0">
                <a:solidFill>
                  <a:srgbClr val="0070C0"/>
                </a:solidFill>
              </a:rPr>
              <a:t>www.cropmonitor.org</a:t>
            </a:r>
            <a:endParaRPr lang="en-US" sz="1800" spc="-30" dirty="0">
              <a:solidFill>
                <a:srgbClr val="0070C0"/>
              </a:solidFill>
            </a:endParaRPr>
          </a:p>
        </p:txBody>
      </p:sp>
      <p:pic>
        <p:nvPicPr>
          <p:cNvPr id="20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19" y="4159679"/>
            <a:ext cx="17240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6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CROP MONITOR: UNA INICIATIVA DE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8625" y="923010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GEOGLAM Crop Monitor for AMIS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09629" y="3921179"/>
            <a:ext cx="218119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spc="-30" dirty="0" smtClean="0">
                <a:solidFill>
                  <a:srgbClr val="0070C0"/>
                </a:solidFill>
              </a:rPr>
              <a:t>www.cropmonitor.org</a:t>
            </a:r>
            <a:endParaRPr lang="en-US" sz="1800" spc="-30" dirty="0">
              <a:solidFill>
                <a:srgbClr val="0070C0"/>
              </a:solidFill>
            </a:endParaRPr>
          </a:p>
        </p:txBody>
      </p:sp>
      <p:pic>
        <p:nvPicPr>
          <p:cNvPr id="2050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19" y="4159679"/>
            <a:ext cx="17240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4536" y="1066693"/>
            <a:ext cx="5677984" cy="3028946"/>
            <a:chOff x="21907" y="2285694"/>
            <a:chExt cx="4427984" cy="2276653"/>
          </a:xfrm>
        </p:grpSpPr>
        <p:pic>
          <p:nvPicPr>
            <p:cNvPr id="10" name="Picture 2" descr="https://cropmonitor.org/wp-content/uploads/2017/09/2017_August_Synthesis_CropsDriver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" y="2285694"/>
              <a:ext cx="4427984" cy="2276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2458" y="2316498"/>
              <a:ext cx="2453622" cy="205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20" y="2285694"/>
              <a:ext cx="25759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Conditions as of August 28, </a:t>
              </a:r>
              <a:r>
                <a:rPr lang="en-US" sz="1400" dirty="0" smtClean="0">
                  <a:solidFill>
                    <a:srgbClr val="0070C0"/>
                  </a:solidFill>
                </a:rPr>
                <a:t>2017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6" name="Picture 4" descr="https://cropmonitor.org/wp-content/uploads/2017/09/2017_August_Maize-Production_Char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94" y="1271431"/>
            <a:ext cx="3218144" cy="251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CROP MONITOR: UNA INICIATIVA DE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251" y="1059582"/>
            <a:ext cx="4161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GEOGLAM Crop Monitor for </a:t>
            </a:r>
            <a:r>
              <a:rPr lang="en-US" dirty="0" smtClean="0"/>
              <a:t>Early Warning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7224" y="1351367"/>
            <a:ext cx="4197420" cy="2808312"/>
          </a:xfrm>
        </p:spPr>
        <p:txBody>
          <a:bodyPr>
            <a:normAutofit/>
          </a:bodyPr>
          <a:lstStyle/>
          <a:p>
            <a:r>
              <a:rPr lang="en-US" sz="1600" spc="-30" dirty="0" err="1" smtClean="0">
                <a:cs typeface="Calibri"/>
              </a:rPr>
              <a:t>Crear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consenso</a:t>
            </a:r>
            <a:r>
              <a:rPr lang="en-US" sz="1600" spc="-30" dirty="0" smtClean="0">
                <a:cs typeface="Calibri"/>
              </a:rPr>
              <a:t> y </a:t>
            </a:r>
            <a:r>
              <a:rPr lang="en-US" sz="1600" spc="-30" dirty="0" err="1" smtClean="0">
                <a:cs typeface="Calibri"/>
              </a:rPr>
              <a:t>reducir</a:t>
            </a:r>
            <a:r>
              <a:rPr lang="en-US" sz="1600" spc="-30" dirty="0" smtClean="0">
                <a:cs typeface="Calibri"/>
              </a:rPr>
              <a:t> la </a:t>
            </a:r>
            <a:r>
              <a:rPr lang="en-US" sz="1600" spc="-30" dirty="0" err="1" smtClean="0">
                <a:cs typeface="Calibri"/>
              </a:rPr>
              <a:t>incertidumbre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en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paises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en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riesgo</a:t>
            </a:r>
            <a:r>
              <a:rPr lang="en-US" sz="1600" spc="-30" dirty="0" smtClean="0">
                <a:cs typeface="Calibri"/>
              </a:rPr>
              <a:t> de </a:t>
            </a:r>
            <a:r>
              <a:rPr lang="en-US" sz="1600" spc="-30" dirty="0" err="1" smtClean="0">
                <a:cs typeface="Calibri"/>
              </a:rPr>
              <a:t>seguridad</a:t>
            </a:r>
            <a:r>
              <a:rPr lang="en-US" sz="1600" spc="-30" dirty="0" smtClean="0">
                <a:cs typeface="Calibri"/>
              </a:rPr>
              <a:t> </a:t>
            </a:r>
            <a:r>
              <a:rPr lang="en-US" sz="1600" spc="-30" dirty="0" err="1" smtClean="0">
                <a:cs typeface="Calibri"/>
              </a:rPr>
              <a:t>alimentaria</a:t>
            </a:r>
            <a:r>
              <a:rPr lang="en-US" sz="1600" spc="-30" dirty="0" smtClean="0">
                <a:cs typeface="Calibri"/>
              </a:rPr>
              <a:t>.</a:t>
            </a:r>
          </a:p>
          <a:p>
            <a:r>
              <a:rPr lang="en-US" sz="1600" spc="-30" dirty="0" err="1" smtClean="0"/>
              <a:t>Aportar</a:t>
            </a:r>
            <a:r>
              <a:rPr lang="en-US" sz="1600" spc="-30" dirty="0" smtClean="0"/>
              <a:t> </a:t>
            </a:r>
            <a:r>
              <a:rPr lang="en-US" sz="1600" spc="-30" dirty="0" err="1" smtClean="0"/>
              <a:t>información</a:t>
            </a:r>
            <a:r>
              <a:rPr lang="en-US" sz="1600" spc="-30" dirty="0" smtClean="0"/>
              <a:t> </a:t>
            </a:r>
            <a:r>
              <a:rPr lang="en-US" sz="1600" spc="-30" dirty="0" err="1" smtClean="0"/>
              <a:t>en</a:t>
            </a:r>
            <a:r>
              <a:rPr lang="en-US" sz="1600" spc="-30" dirty="0" smtClean="0"/>
              <a:t> la </a:t>
            </a:r>
            <a:r>
              <a:rPr lang="en-US" sz="1600" spc="-30" dirty="0" err="1" smtClean="0"/>
              <a:t>toma</a:t>
            </a:r>
            <a:r>
              <a:rPr lang="en-US" sz="1600" spc="-30" dirty="0" smtClean="0"/>
              <a:t> de decisions </a:t>
            </a:r>
            <a:r>
              <a:rPr lang="en-US" sz="1600" spc="-30" dirty="0" err="1" smtClean="0"/>
              <a:t>agrícolas</a:t>
            </a:r>
            <a:r>
              <a:rPr lang="en-US" sz="1600" spc="-30" dirty="0" smtClean="0"/>
              <a:t>.</a:t>
            </a:r>
            <a:endParaRPr lang="en-US" sz="1600" spc="-30" dirty="0" smtClean="0">
              <a:cs typeface="Calibri"/>
            </a:endParaRPr>
          </a:p>
          <a:p>
            <a:r>
              <a:rPr lang="es-ES" sz="1600" spc="-30" dirty="0" smtClean="0">
                <a:cs typeface="Calibri"/>
              </a:rPr>
              <a:t>Actualmente en expansión a nivel regional y nacional.</a:t>
            </a:r>
          </a:p>
          <a:p>
            <a:r>
              <a:rPr lang="es-ES" sz="1600" spc="-30" dirty="0" smtClean="0">
                <a:cs typeface="Calibri"/>
              </a:rPr>
              <a:t>Participar en partes de presa e informes oficiales. (Notas de prensa conjunta con FEWS NET, JRC, WFP y FAP durante la crisis a causa de la seguía de 2016 en el sur de África).</a:t>
            </a:r>
            <a:endParaRPr lang="en-US" sz="1600" spc="-30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5" y="1092043"/>
            <a:ext cx="4571995" cy="3207899"/>
          </a:xfrm>
          <a:prstGeom prst="rect">
            <a:avLst/>
          </a:prstGeom>
        </p:spPr>
      </p:pic>
      <p:pic>
        <p:nvPicPr>
          <p:cNvPr id="12" name="Picture 4" descr="https://cropmonitor.org/wp-content/uploads/2017/09/East-Africa-Mai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0" y="1081124"/>
            <a:ext cx="4587556" cy="32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909629" y="3921179"/>
            <a:ext cx="218119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spc="-30" dirty="0" smtClean="0">
                <a:solidFill>
                  <a:srgbClr val="0070C0"/>
                </a:solidFill>
              </a:rPr>
              <a:t>www.cropmonitor.org</a:t>
            </a:r>
            <a:endParaRPr lang="en-US" sz="1800" spc="-30" dirty="0">
              <a:solidFill>
                <a:srgbClr val="0070C0"/>
              </a:solidFill>
            </a:endParaRPr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19" y="4159679"/>
            <a:ext cx="17240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05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0" y="0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CROP MONITOR: UNA INICIATIVA DE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4641" y="1369277"/>
            <a:ext cx="3654208" cy="2380606"/>
            <a:chOff x="323527" y="1059582"/>
            <a:chExt cx="3654208" cy="23806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6290" y="1375201"/>
              <a:ext cx="1511445" cy="195816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744" y="1268377"/>
              <a:ext cx="1511445" cy="19581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112" y="1163990"/>
              <a:ext cx="1511444" cy="195816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7" y="1059582"/>
              <a:ext cx="1837513" cy="2380606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269398" y="999945"/>
            <a:ext cx="5050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Publicaciones</a:t>
            </a:r>
            <a:r>
              <a:rPr lang="en-US" dirty="0" smtClean="0"/>
              <a:t> </a:t>
            </a:r>
            <a:r>
              <a:rPr lang="en-US" dirty="0" err="1" smtClean="0"/>
              <a:t>oficiales</a:t>
            </a:r>
            <a:r>
              <a:rPr lang="en-US" dirty="0" smtClean="0"/>
              <a:t> para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principales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72290" y="2005584"/>
            <a:ext cx="3550116" cy="2380606"/>
            <a:chOff x="4162213" y="1059582"/>
            <a:chExt cx="3550116" cy="2380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561" y="1434564"/>
              <a:ext cx="1510768" cy="19572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589" y="1312105"/>
              <a:ext cx="1490095" cy="19305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432" y="1163990"/>
              <a:ext cx="1514259" cy="196181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2213" y="1059582"/>
              <a:ext cx="1837513" cy="2380606"/>
            </a:xfrm>
            <a:prstGeom prst="rect">
              <a:avLst/>
            </a:prstGeom>
          </p:spPr>
        </p:pic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6909629" y="3921179"/>
            <a:ext cx="218119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spc="-30" dirty="0" smtClean="0">
                <a:solidFill>
                  <a:srgbClr val="0070C0"/>
                </a:solidFill>
              </a:rPr>
              <a:t>www.cropmonitor.org</a:t>
            </a:r>
            <a:endParaRPr lang="en-US" sz="1800" spc="-30" dirty="0">
              <a:solidFill>
                <a:srgbClr val="0070C0"/>
              </a:solidFill>
            </a:endParaRPr>
          </a:p>
        </p:txBody>
      </p:sp>
      <p:pic>
        <p:nvPicPr>
          <p:cNvPr id="18" name="Picture 2" descr="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19" y="4159679"/>
            <a:ext cx="17240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464975" y="1357037"/>
            <a:ext cx="3119222" cy="2437389"/>
            <a:chOff x="5464975" y="1357037"/>
            <a:chExt cx="3119222" cy="243738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666" y="1833557"/>
              <a:ext cx="1513531" cy="19608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979" y="1731376"/>
              <a:ext cx="1513532" cy="196086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483" y="1613013"/>
              <a:ext cx="1510768" cy="19572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975" y="1357037"/>
              <a:ext cx="1837264" cy="2380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80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37632" y="1132814"/>
            <a:ext cx="2826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satelitales</a:t>
            </a:r>
            <a:r>
              <a:rPr lang="en-US" dirty="0" smtClean="0"/>
              <a:t> </a:t>
            </a:r>
            <a:r>
              <a:rPr lang="en-US" dirty="0" err="1" smtClean="0"/>
              <a:t>ayudan</a:t>
            </a:r>
            <a:r>
              <a:rPr lang="en-US" dirty="0" smtClean="0"/>
              <a:t> a </a:t>
            </a:r>
            <a:r>
              <a:rPr lang="en-US" dirty="0" err="1" smtClean="0"/>
              <a:t>indentificar</a:t>
            </a:r>
            <a:r>
              <a:rPr lang="en-US" dirty="0" smtClean="0"/>
              <a:t> de </a:t>
            </a:r>
            <a:r>
              <a:rPr lang="en-US" dirty="0" err="1" smtClean="0"/>
              <a:t>manera</a:t>
            </a:r>
            <a:r>
              <a:rPr lang="en-US" dirty="0" smtClean="0"/>
              <a:t> </a:t>
            </a:r>
            <a:r>
              <a:rPr lang="en-US" dirty="0" err="1" smtClean="0"/>
              <a:t>temprana</a:t>
            </a:r>
            <a:r>
              <a:rPr lang="en-US" dirty="0" smtClean="0"/>
              <a:t> </a:t>
            </a:r>
            <a:r>
              <a:rPr lang="en-US" dirty="0" err="1" smtClean="0"/>
              <a:t>posibles</a:t>
            </a:r>
            <a:r>
              <a:rPr lang="en-US" dirty="0" smtClean="0"/>
              <a:t> </a:t>
            </a:r>
            <a:r>
              <a:rPr lang="en-US" dirty="0" err="1" smtClean="0"/>
              <a:t>problemas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crecimiento</a:t>
            </a:r>
            <a:r>
              <a:rPr lang="en-US" dirty="0" smtClean="0"/>
              <a:t> de un </a:t>
            </a:r>
            <a:r>
              <a:rPr lang="en-US" dirty="0" err="1" smtClean="0"/>
              <a:t>cultivo</a:t>
            </a:r>
            <a:r>
              <a:rPr lang="en-US" dirty="0" smtClean="0"/>
              <a:t> y posterior </a:t>
            </a:r>
            <a:r>
              <a:rPr lang="en-US" dirty="0" err="1" smtClean="0"/>
              <a:t>producción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CROP MONITOR: UNA INICIATIVA DE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09629" y="3921179"/>
            <a:ext cx="218119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spc="-30" dirty="0" smtClean="0">
                <a:solidFill>
                  <a:srgbClr val="0070C0"/>
                </a:solidFill>
              </a:rPr>
              <a:t>www.cropmonitor.org</a:t>
            </a:r>
            <a:endParaRPr lang="en-US" sz="1800" spc="-30" dirty="0">
              <a:solidFill>
                <a:srgbClr val="0070C0"/>
              </a:solidFill>
            </a:endParaRPr>
          </a:p>
        </p:txBody>
      </p:sp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19" y="4159679"/>
            <a:ext cx="17240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7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talla-bols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99365" y="1170440"/>
            <a:ext cx="2826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satelitales</a:t>
            </a:r>
            <a:r>
              <a:rPr lang="en-US" dirty="0" smtClean="0"/>
              <a:t> </a:t>
            </a:r>
            <a:r>
              <a:rPr lang="en-US" dirty="0" err="1" smtClean="0"/>
              <a:t>ayudan</a:t>
            </a:r>
            <a:r>
              <a:rPr lang="en-US" dirty="0" smtClean="0"/>
              <a:t> a </a:t>
            </a:r>
            <a:r>
              <a:rPr lang="en-US" dirty="0" err="1" smtClean="0"/>
              <a:t>indentificar</a:t>
            </a:r>
            <a:r>
              <a:rPr lang="en-US" dirty="0" smtClean="0"/>
              <a:t> de </a:t>
            </a:r>
            <a:r>
              <a:rPr lang="en-US" dirty="0" err="1" smtClean="0"/>
              <a:t>manera</a:t>
            </a:r>
            <a:r>
              <a:rPr lang="en-US" dirty="0" smtClean="0"/>
              <a:t> </a:t>
            </a:r>
            <a:r>
              <a:rPr lang="en-US" dirty="0" err="1" smtClean="0"/>
              <a:t>temprana</a:t>
            </a:r>
            <a:r>
              <a:rPr lang="en-US" dirty="0" smtClean="0"/>
              <a:t> </a:t>
            </a:r>
            <a:r>
              <a:rPr lang="en-US" dirty="0" err="1" smtClean="0"/>
              <a:t>posibles</a:t>
            </a:r>
            <a:r>
              <a:rPr lang="en-US" dirty="0" smtClean="0"/>
              <a:t> </a:t>
            </a:r>
            <a:r>
              <a:rPr lang="en-US" dirty="0" err="1" smtClean="0"/>
              <a:t>problemas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crecimiento</a:t>
            </a:r>
            <a:r>
              <a:rPr lang="en-US" dirty="0" smtClean="0"/>
              <a:t> de un </a:t>
            </a:r>
            <a:r>
              <a:rPr lang="en-US" dirty="0" err="1" smtClean="0"/>
              <a:t>cultivo</a:t>
            </a:r>
            <a:r>
              <a:rPr lang="en-US" dirty="0" smtClean="0"/>
              <a:t> y posterior </a:t>
            </a:r>
            <a:r>
              <a:rPr lang="en-US" dirty="0" err="1" smtClean="0"/>
              <a:t>producción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8 CuadroTexto"/>
          <p:cNvSpPr txBox="1"/>
          <p:nvPr/>
        </p:nvSpPr>
        <p:spPr>
          <a:xfrm>
            <a:off x="2143108" y="315311"/>
            <a:ext cx="664373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1300" dirty="0" smtClean="0">
                <a:solidFill>
                  <a:schemeClr val="bg1"/>
                </a:solidFill>
                <a:latin typeface="Brandon Grotesque Bold" pitchFamily="34" charset="0"/>
              </a:rPr>
              <a:t>CROP MONITOR: UNA INICIATIVA DE GEOGLAM</a:t>
            </a:r>
            <a:endParaRPr lang="es-AR" sz="1300" dirty="0">
              <a:solidFill>
                <a:schemeClr val="bg1"/>
              </a:solidFill>
              <a:latin typeface="Brandon Grotesque Regular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09629" y="3921179"/>
            <a:ext cx="218119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spc="-30" dirty="0" smtClean="0">
                <a:solidFill>
                  <a:srgbClr val="0070C0"/>
                </a:solidFill>
              </a:rPr>
              <a:t>www.cropmonitor.org</a:t>
            </a:r>
            <a:endParaRPr lang="en-US" sz="1800" spc="-30" dirty="0">
              <a:solidFill>
                <a:srgbClr val="0070C0"/>
              </a:solidFill>
            </a:endParaRPr>
          </a:p>
        </p:txBody>
      </p:sp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19" y="4159679"/>
            <a:ext cx="17240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97" t="21121" r="34317" b="15040"/>
          <a:stretch/>
        </p:blipFill>
        <p:spPr>
          <a:xfrm>
            <a:off x="107504" y="1059582"/>
            <a:ext cx="2318318" cy="1314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753" t="20886" r="34576" b="14845"/>
          <a:stretch/>
        </p:blipFill>
        <p:spPr>
          <a:xfrm>
            <a:off x="2533326" y="1059582"/>
            <a:ext cx="2318318" cy="13162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805" t="21440" r="34408" b="15560"/>
          <a:stretch/>
        </p:blipFill>
        <p:spPr>
          <a:xfrm>
            <a:off x="4959148" y="1059581"/>
            <a:ext cx="2318318" cy="1314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734" t="20387" r="34559" b="15434"/>
          <a:stretch/>
        </p:blipFill>
        <p:spPr>
          <a:xfrm>
            <a:off x="88960" y="2434752"/>
            <a:ext cx="2336862" cy="13242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805" t="21440" r="34408" b="14720"/>
          <a:stretch/>
        </p:blipFill>
        <p:spPr>
          <a:xfrm>
            <a:off x="2533326" y="2450810"/>
            <a:ext cx="2324980" cy="13088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1805" t="21440" r="34408" b="14720"/>
          <a:stretch/>
        </p:blipFill>
        <p:spPr>
          <a:xfrm>
            <a:off x="4996702" y="2452515"/>
            <a:ext cx="2280764" cy="1306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805" t="21440" r="34408" b="14720"/>
          <a:stretch/>
        </p:blipFill>
        <p:spPr>
          <a:xfrm>
            <a:off x="0" y="1001079"/>
            <a:ext cx="6499365" cy="36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17087</TotalTime>
  <Words>2055</Words>
  <Application>Microsoft Office PowerPoint</Application>
  <PresentationFormat>Presentación en pantalla (16:9)</PresentationFormat>
  <Paragraphs>245</Paragraphs>
  <Slides>23</Slides>
  <Notes>22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Policy Framework for GEOGLAM 2011 &amp; 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MO</cp:lastModifiedBy>
  <cp:revision>147</cp:revision>
  <dcterms:created xsi:type="dcterms:W3CDTF">2016-09-06T15:23:32Z</dcterms:created>
  <dcterms:modified xsi:type="dcterms:W3CDTF">2018-08-01T13:40:59Z</dcterms:modified>
</cp:coreProperties>
</file>